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Arim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BFD3C3-6F8C-4816-97DF-EC52AC80B1C8}">
  <a:tblStyle styleId="{B4BFD3C3-6F8C-4816-97DF-EC52AC80B1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rimo-bold.fntdata"/><Relationship Id="rId12" Type="http://schemas.openxmlformats.org/officeDocument/2006/relationships/font" Target="fonts/Arim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Arimo-boldItalic.fntdata"/><Relationship Id="rId14" Type="http://schemas.openxmlformats.org/officeDocument/2006/relationships/font" Target="fonts/Arim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754063"/>
            <a:ext cx="50292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371600" y="754063"/>
            <a:ext cx="50292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371600" y="754063"/>
            <a:ext cx="50292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371600" y="754063"/>
            <a:ext cx="50292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371600" y="754063"/>
            <a:ext cx="50292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533292" y="6439270"/>
            <a:ext cx="2076824" cy="149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9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77940"/>
            <a:ext cx="2103120" cy="244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83680" y="6377940"/>
            <a:ext cx="2103120" cy="244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588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06" y="1"/>
            <a:ext cx="8740588" cy="17633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198388" y="3552051"/>
            <a:ext cx="8740588" cy="31284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0300" lIns="80650" spcFirstLastPara="1" rIns="80650" wrap="square" tIns="403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Livello: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comunicativi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fare una proposta; fare progetti; partecipare attivamente ad un dibattito.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linguistici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lessico relativo a viaggi e vacanze; interrogativa diretta disgiuntiva (Andiamo in Italia o all’estero?); strutture linguistiche per fare proposte o progetti (perché non…?, ti piacerebbe…?).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Partecipanti: </a:t>
            </a: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 classe divisa in gruppi di 4 studenti.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Durata: </a:t>
            </a: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minuti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Descrizione attività: </a:t>
            </a: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attività di </a:t>
            </a:r>
            <a:r>
              <a:rPr b="0" i="1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decision making </a:t>
            </a: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riutilizzare in un contesto creativo le funzioni linguistiche analizzate in classe. L’attività è costruita sul principio del labirinto.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4147" y="2015010"/>
            <a:ext cx="1844829" cy="1400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LINA D'EPOCA MONDAVIO PESARO MARCHE F4293 | eBay" id="100" name="Google Shape;100;p15"/>
          <p:cNvPicPr preferRelativeResize="0"/>
          <p:nvPr/>
        </p:nvPicPr>
        <p:blipFill rotWithShape="1">
          <a:blip r:embed="rId5">
            <a:alphaModFix/>
          </a:blip>
          <a:srcRect b="9853" l="0" r="0" t="0"/>
          <a:stretch/>
        </p:blipFill>
        <p:spPr>
          <a:xfrm rot="-873675">
            <a:off x="106044" y="2015701"/>
            <a:ext cx="1619163" cy="1104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Vespa, un mito italiano (con immagini) | Mappe illustrate ..." id="101" name="Google Shape;10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11893">
            <a:off x="1460899" y="2294389"/>
            <a:ext cx="1054608" cy="105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3059832" y="2302219"/>
            <a:ext cx="3206266" cy="830997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Queste vacanze sono un labirinto!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6"/>
          <p:cNvGraphicFramePr/>
          <p:nvPr/>
        </p:nvGraphicFramePr>
        <p:xfrm>
          <a:off x="787059" y="4041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{B4BFD3C3-6F8C-4816-97DF-EC52AC80B1C8}</a:tableStyleId>
              </a:tblPr>
              <a:tblGrid>
                <a:gridCol w="3784950"/>
                <a:gridCol w="3784950"/>
              </a:tblGrid>
              <a:tr h="130297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cap="none" strike="noStrike"/>
                    </a:p>
                    <a:p>
                      <a:pPr indent="0" lvl="0" marL="64769" marR="423544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E’ estate!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Volete andare in vacanza con alcuni amici.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Cosa decidete?: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49" lvl="0" marL="464819" marR="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 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Viaggerete in un piccolo gruppo?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49" lvl="0" marL="464819" marR="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b="0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Chiederete ad altri amici di unirsi a voi per fare un   </a:t>
                      </a:r>
                      <a:endParaRPr sz="1200" u="none" cap="none" strike="noStrike"/>
                    </a:p>
                    <a:p>
                      <a:pPr indent="0" lvl="0" marL="293370" marR="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None/>
                      </a:pPr>
                      <a:r>
                        <a:rPr b="0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gruppo più grande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cap="none" strike="noStrike"/>
                    </a:p>
                    <a:p>
                      <a:pPr indent="0" lvl="0" marL="6476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Uno dei vostri amici chiede di portare anche la sorella.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Siete d’accordo?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Dite di no.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Non volete che il gruppo diventi troppo grande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Decidete di chiedere anche ad altri amici di venire così formerete un bel gruppo?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52742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cap="none" strike="noStrike"/>
                    </a:p>
                    <a:p>
                      <a:pPr indent="0" lvl="0" marL="64769" marR="22161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Siete in tanti. Tutti discutono e litigano perché vogliono andare in posti diversi. Cosa decidete?</a:t>
                      </a:r>
                      <a:endParaRPr sz="1200" u="none" cap="none" strike="noStrike"/>
                    </a:p>
                    <a:p>
                      <a:pPr indent="-171450" lvl="0" marL="236219" marR="22161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Vi dividete in 2 gruppi più piccoli e fate vacanze separate?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22161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Fate una riunione e cercate di risolvere il problema?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22161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Decidete di fare una vacanza che comprende tutte le mete?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cap="none" strike="noStrike"/>
                    </a:p>
                    <a:p>
                      <a:pPr indent="0" lvl="0" marL="6476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Ognuno è contento. Dove andrete?</a:t>
                      </a:r>
                      <a:endParaRPr sz="1200" u="none" cap="none" strike="noStrike"/>
                    </a:p>
                    <a:p>
                      <a:pPr indent="0" lvl="0" marL="6476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Italia?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India?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Australia?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43727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 u="none" cap="none" strike="noStrike"/>
                    </a:p>
                    <a:p>
                      <a:pPr indent="0" lvl="0" marL="64769" marR="26797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Ora nessuno è contento nel gruppo.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La vacanza sarà un disastro se non cambiate decisione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4769" marR="26797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4769" marR="26797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Tornate alla 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 u="none" cap="none" strike="noStrike"/>
                    </a:p>
                    <a:p>
                      <a:pPr indent="0" lvl="0" marL="64769" marR="16764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E’ impossibile! Dovreste essere milionari. Cose decidete?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4769" marR="16764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6764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Tornare alla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3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1200" u="none" cap="none" strike="noStrike"/>
                    </a:p>
                    <a:p>
                      <a:pPr indent="-171450" lvl="0" marL="236219" marR="16764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Votare su dove andare?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9</a:t>
                      </a:r>
                      <a:endParaRPr sz="1200" u="none" cap="none" strike="noStrike"/>
                    </a:p>
                    <a:p>
                      <a:pPr indent="-171450" lvl="0" marL="236219" marR="167640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Chiedere consiglio a qualcuno di cui vi fidate?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7</a:t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t/>
                      </a:r>
                      <a:endParaRPr sz="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219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mo"/>
                        <a:buNone/>
                      </a:pPr>
                      <a:r>
                        <a:rPr lang="it-IT" sz="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</a:t>
                      </a:r>
                      <a:endParaRPr sz="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46237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200" u="none" cap="none" strike="noStrike"/>
                    </a:p>
                    <a:p>
                      <a:pPr indent="0" lvl="0" marL="6476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Andrete in Italia. Cosa fate?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Prenoterete un viaggio tutto incluso in un resort alla moda sul mare?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Andate a Roma e prenotate un hotel all’arrivo?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Arrivate a Roma e da lì prenderete il treno per girare l’Italia? 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200" u="none" cap="none" strike="noStrike"/>
                    </a:p>
                    <a:p>
                      <a:pPr indent="0" lvl="0" marL="6476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Andrete in India. Cosa fate?</a:t>
                      </a:r>
                      <a:endParaRPr sz="1200" u="none" cap="none" strike="noStrike"/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Prenoterete un viaggio tutto incluso in un resort sul mare nello stato del Kerala?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b="0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Prenotate una vacanza con «Avventure nel mondo» che offre tour dei siti più belli dell’India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Arrivate a New Dehli e da lì con il treno che è molto economico, visiterete molte città dell’India?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carta12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4933390" cy="20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Google Shape;113;p17"/>
          <p:cNvGraphicFramePr/>
          <p:nvPr/>
        </p:nvGraphicFramePr>
        <p:xfrm>
          <a:off x="782843" y="742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{B4BFD3C3-6F8C-4816-97DF-EC52AC80B1C8}</a:tableStyleId>
              </a:tblPr>
              <a:tblGrid>
                <a:gridCol w="3856400"/>
                <a:gridCol w="3713525"/>
              </a:tblGrid>
              <a:tr h="1400700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200" u="none" cap="none" strike="noStrike"/>
                    </a:p>
                    <a:p>
                      <a:pPr indent="0" lvl="0" marL="64769" marR="0" rtl="0" algn="l">
                        <a:lnSpc>
                          <a:spcPct val="1054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Andrete in Australia. Cosa fate? </a:t>
                      </a:r>
                      <a:endParaRPr sz="1200" u="none" cap="none" strike="noStrike"/>
                    </a:p>
                    <a:p>
                      <a:pPr indent="-171450" lvl="0" marL="23621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Prenotate un viaggio tutto incluso in un resort dove farete scuba diving e surfing 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Andate a Sydney e prenotate un hotel all’arrivo? 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0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Prenotate una vacanza con «Avventure nel mondo» che offre tour nei posti più selvaggi dell’Australia?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13</a:t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200" u="none" cap="none" strike="noStrike"/>
                    </a:p>
                    <a:p>
                      <a:pPr indent="0" lvl="0" marL="64769" marR="151130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Uno degli amici ora dice che non sa nuotare e odia la spiaggia. Non ha senso allora fare una vacanza al mare.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1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28600" lvl="0" marL="750570" marR="233679" rtl="0" algn="l">
                        <a:lnSpc>
                          <a:spcPct val="105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mo"/>
                        <a:buNone/>
                      </a:pPr>
                      <a:r>
                        <a:rPr lang="it-IT" sz="11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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Tornate all’ultima carta e scegliete di nuovo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682350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200" u="none" cap="none" strike="noStrike"/>
                    </a:p>
                    <a:p>
                      <a:pPr indent="0" lvl="0" marL="64769" marR="14351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Siete a Roma, all’Ufficio Informazioni. Vi dicono che è impossibile trovare un hotel libero in questi giorni perché c’è un grande evento nella capitale. Cosa fate?</a:t>
                      </a:r>
                      <a:endParaRPr sz="1200" u="none" cap="none" strike="noStrike"/>
                    </a:p>
                    <a:p>
                      <a:pPr indent="-171450" lvl="0" marL="236219" marR="14351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Prendete il treno per Venezia che partirà a breve e sperate di trovare un hotel libero lì? 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4351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Decidete di comperare una carta ferroviaria molto economica che vi farà viaggiare in tutta Italia?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4351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Cambiate programma completamente e decidete di comperare un biglietto economico per l’Australia?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200" u="none" cap="none" strike="noStrike"/>
                    </a:p>
                    <a:p>
                      <a:pPr indent="0" lvl="0" marL="64769" marR="198120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Arrivate alla stazione centrale. E’ tardi, la biglietteria è chiusa e siete molto stanchi. Tutti  i treni partiranno la mattina seguente. Che fate?</a:t>
                      </a:r>
                      <a:endParaRPr sz="1200" u="none" cap="none" strike="noStrike"/>
                    </a:p>
                    <a:p>
                      <a:pPr indent="-171450" lvl="0" marL="236219" marR="198120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Dormite alla stazione?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98120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Cercate di trovare una pensione economica per 1 notte?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52742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200" u="none" cap="none" strike="noStrike"/>
                    </a:p>
                    <a:p>
                      <a:pPr indent="0" lvl="0" marL="64769" marR="6604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Andate all’agenzia viaggi per pagare la vostra bellissima vacanza. Vi dicono di tornare il giorno dopo per ritirare i biglietti. Quando tornate, l’agenzia «Avventure nel mondo» non esiste più. Vi hanno rubato i soldi! Siete disperati!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4769" marR="6604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Vi è rimasta solo  una piccola somma di denaro che vi permette di fare  una vacanza molto economica in Italia. Potete volare fino a Roma e da lì con il treno girare altre città italiane  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12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200" u="none" cap="none" strike="noStrike"/>
                    </a:p>
                    <a:p>
                      <a:pPr indent="0" lvl="0" marL="64769" marR="6667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Volate fino a Sidney. All’aeroporto c’è un Ufficio Turistico e prenotate un hotel in centro. Quando arrivate in hotel scoprite che è ina zona molto pericolosa. Che cosa fate? </a:t>
                      </a:r>
                      <a:endParaRPr sz="1200" u="none" cap="none" strike="noStrike"/>
                    </a:p>
                    <a:p>
                      <a:pPr indent="-171450" lvl="0" marL="236219" marR="6667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Rimanete in quell’hotel? 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b="0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171450" lvl="0" marL="236219" marR="6667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Cercate di trovare un altro hotel?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476672"/>
            <a:ext cx="4933390" cy="20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8"/>
          <p:cNvGraphicFramePr/>
          <p:nvPr/>
        </p:nvGraphicFramePr>
        <p:xfrm>
          <a:off x="806823" y="6230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{B4BFD3C3-6F8C-4816-97DF-EC52AC80B1C8}</a:tableStyleId>
              </a:tblPr>
              <a:tblGrid>
                <a:gridCol w="3760975"/>
                <a:gridCol w="3784950"/>
              </a:tblGrid>
              <a:tr h="152742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200" u="none" cap="none" strike="noStrike"/>
                    </a:p>
                    <a:p>
                      <a:pPr indent="0" lvl="0" marL="64769" marR="9588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Arrivate tardi la sera alla stazione. Un uomo  si avvicina e vi offre delle stanze libere in un edificio che lui chiama «Palazzo». Che cosa fate? </a:t>
                      </a:r>
                      <a:endParaRPr sz="1200" u="none" cap="none" strike="noStrike"/>
                    </a:p>
                    <a:p>
                      <a:pPr indent="-171450" lvl="0" marL="236219" marR="9588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Accettate la sua offerta?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19</a:t>
                      </a:r>
                      <a:endParaRPr sz="1200" u="none" cap="none" strike="noStrike"/>
                    </a:p>
                    <a:p>
                      <a:pPr indent="-171450" lvl="0" marL="236219" marR="9588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Rifiutate e cercate di trovare un Ufficio Informazioni lì vicino?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95885" rtl="0" algn="l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Camminate in centro fino a quando troverete un albergo?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200" u="none" cap="none" strike="noStrike"/>
                    </a:p>
                    <a:p>
                      <a:pPr indent="0" lvl="0" marL="64769" marR="14414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Trovate una panchina libera per dormire. E’ molto scomoda, è freddo e avete anche paura che qualcuno possa derubarvi. Un uomo vestito in modo elegante si avvicina e vi dice di seguirlo perché ha una sorpresa per voi. Voi…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4414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Andate con lui?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4414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Rimanete lì fino al mattino?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400700">
                <a:tc>
                  <a:txBody>
                    <a:bodyPr/>
                    <a:lstStyle/>
                    <a:p>
                      <a:pPr indent="0" lvl="0" marL="64769" marR="0" rtl="0" algn="just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sz="1200" u="none" cap="none" strike="noStrike"/>
                    </a:p>
                    <a:p>
                      <a:pPr indent="0" lvl="0" marL="64769" marR="104775" rtl="0" algn="just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Camminate, camminate ma non trovate nessun posto dove dormire. Le valigie sono pesanti e vi sentite depressi. Che cosa fate?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04775" rtl="0" algn="just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Tornate indietro e dormite alla stazione?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04775" rtl="0" algn="just">
                        <a:lnSpc>
                          <a:spcPct val="957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Andate all’aeroporto e tornate a casa?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</a:t>
                      </a: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200" u="none" cap="none" strike="noStrike"/>
                    </a:p>
                    <a:p>
                      <a:pPr indent="0" lvl="0" marL="64769" marR="151130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Siete in hotel. Le stanze sono bellissime e avete la vista sulla città. Il personale dell’hotel è molto simpatico e carino. Vivete una vacanza fantastica, la vacanza dei vostri sogni.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219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mo"/>
                        <a:buNone/>
                      </a:pPr>
                      <a:r>
                        <a:rPr lang="it-IT" sz="11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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                             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2196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FINE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400700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 sz="1200" u="none" cap="none" strike="noStrike"/>
                    </a:p>
                    <a:p>
                      <a:pPr indent="0" lvl="0" marL="64769" marR="135255" rtl="0" algn="l">
                        <a:lnSpc>
                          <a:spcPct val="95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L’uomo vi porta alla fermata del bus. In autobus fate il giro di questa bella città fino a che arrivate ad una stazione di gondole. Salite sulla gondola e il gondoliere vi porta in un bellissimo hotel su un canale. L’hotel una volta era un palazzo. Questa è la vacanza che stavate sognando in una delle più belle città del mondo. 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2196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mo"/>
                        <a:buNone/>
                      </a:pPr>
                      <a:r>
                        <a:rPr lang="it-IT" sz="11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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FINE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14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200" u="none" cap="none" strike="noStrike"/>
                    </a:p>
                    <a:p>
                      <a:pPr indent="0" lvl="0" marL="64769" marR="159385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L’Ufficio Informazioni è chiuso. Sulla porta dell’ufficio c’è un biglietto con il nome e indirizzo di un hotel. Siete tutti stanchi e depressi. </a:t>
                      </a:r>
                      <a:endParaRPr sz="1200" u="none" cap="none" strike="noStrike"/>
                    </a:p>
                    <a:p>
                      <a:pPr indent="-171450" lvl="0" marL="236219" marR="159385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Rinunciate alla vacanza e tornate a casa?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21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1450" lvl="0" marL="236219" marR="159385" rtl="0" algn="l">
                        <a:lnSpc>
                          <a:spcPct val="105833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urier New"/>
                        <a:buChar char="o"/>
                      </a:pP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Andate nell’hotel descritto nel foglietto?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18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  <a:tr h="1477275"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 sz="1200" u="none" cap="none" strike="noStrike"/>
                    </a:p>
                    <a:p>
                      <a:pPr indent="0" lvl="0" marL="64769" marR="66040" rtl="0" algn="l">
                        <a:lnSpc>
                          <a:spcPct val="105833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Tornate all’aeroporto. Dovete dormire lì per 3 notti prima di trovare un volo per tornare a casa. Il biglietto è molto costoso perché potete viaggiare solo in prima classe. Quando arrivate a casa, i bagagli non ci sono perché sono stati persi. Il prossimo anno prenderete delle decisioni diverse….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4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2196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mo"/>
                        <a:buNone/>
                      </a:pPr>
                      <a:r>
                        <a:rPr lang="it-IT" sz="11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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FINE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4769" marR="0" rtl="0" algn="l">
                        <a:lnSpc>
                          <a:spcPct val="15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200" u="none" cap="none" strike="noStrike"/>
                    </a:p>
                    <a:p>
                      <a:pPr indent="0" lvl="0" marL="64769" marR="59055" rtl="0" algn="l">
                        <a:lnSpc>
                          <a:spcPct val="958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La sorpresa si rivela un vero incubo! L’uomo vi porta alla stazione e proprio fuori dall’edificio, nella parte dietro, 5 uomini vi derubano. Vi prendono soldi, gioielli, orologi e passaporti. La vacanza è alla fine! Andate alla polizia che vi porta alla vostra Ambasciata; dovrete pagare il costo del volo quando tornate a casa. 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21969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mo"/>
                        <a:buNone/>
                      </a:pPr>
                      <a:r>
                        <a:rPr lang="it-IT" sz="11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</a:t>
                      </a: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it-IT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FINE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476672"/>
            <a:ext cx="4933390" cy="20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9"/>
          <p:cNvGraphicFramePr/>
          <p:nvPr/>
        </p:nvGraphicFramePr>
        <p:xfrm>
          <a:off x="874060" y="6723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{B4BFD3C3-6F8C-4816-97DF-EC52AC80B1C8}</a:tableStyleId>
              </a:tblPr>
              <a:tblGrid>
                <a:gridCol w="3697950"/>
                <a:gridCol w="3832400"/>
              </a:tblGrid>
              <a:tr h="1479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0350" marB="40350" marR="80700" marL="807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0350" marB="40350" marR="80700" marL="8070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6" name="Google Shape;126;p19"/>
          <p:cNvSpPr txBox="1"/>
          <p:nvPr/>
        </p:nvSpPr>
        <p:spPr>
          <a:xfrm>
            <a:off x="874059" y="672353"/>
            <a:ext cx="3606893" cy="649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206" marR="0" rtl="0" algn="l">
              <a:lnSpc>
                <a:spcPct val="15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rPr b="1" i="0" lang="it-IT" sz="12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1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206" marR="4483" rtl="0" algn="l">
              <a:lnSpc>
                <a:spcPct val="105833"/>
              </a:lnSpc>
              <a:spcBef>
                <a:spcPts val="53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rPr b="0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Avete trascorso una notte terribile alla stazione. La mattina parlate tra di voi e decidete se:</a:t>
            </a:r>
            <a:endParaRPr b="0" i="0" sz="10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874059" y="1240875"/>
            <a:ext cx="3596414" cy="345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01717" lvl="0" marL="212923" marR="4483" rtl="0" algn="l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b="0" i="0" lang="it-IT" sz="971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andare a casa e risparmiate i soldi per il prossimo anno?</a:t>
            </a:r>
            <a:r>
              <a:rPr b="0" i="0" lang="it-IT" sz="10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carta 21</a:t>
            </a:r>
            <a:endParaRPr b="0" i="0" sz="10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884538" y="1542778"/>
            <a:ext cx="3596414" cy="342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51287" lvl="0" marL="162494" marR="4483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</a:pPr>
            <a:r>
              <a:rPr b="0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prendere un autobus fuori dalla stazione e andare all’avventura</a:t>
            </a:r>
            <a:r>
              <a:rPr b="0" i="0" lang="it-IT" sz="105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carta 24</a:t>
            </a:r>
            <a:endParaRPr b="0" i="0" sz="10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4572001" y="672353"/>
            <a:ext cx="3765176" cy="1073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206" marR="0" rtl="0" algn="l">
              <a:lnSpc>
                <a:spcPct val="15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rPr b="1" i="0" lang="it-IT" sz="12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10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206" marR="4483" rtl="0" algn="l">
              <a:lnSpc>
                <a:spcPct val="95800"/>
              </a:lnSpc>
              <a:spcBef>
                <a:spcPts val="26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rPr b="0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scendete dal bus vi ritrovate nel mezzo di una festa tradizionale di un  paese. Le persone si stanno divertendo e vi danno un caloroso benvenuto . Siete invitati a rimanere lì gratuitamente ospiti di un ragazzo. Accettate e  vivete una vacanza che non scorderete più nella vostra vita.</a:t>
            </a:r>
            <a:endParaRPr b="0" i="0" sz="10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5868985" y="1836976"/>
            <a:ext cx="920134" cy="16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120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Arial"/>
              <a:buNone/>
            </a:pPr>
            <a:r>
              <a:rPr b="1" i="0" lang="it-IT" sz="10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FINE</a:t>
            </a:r>
            <a:endParaRPr b="1" i="0" sz="105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021" y="2645753"/>
            <a:ext cx="5465669" cy="220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924" y="500630"/>
            <a:ext cx="4933390" cy="208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