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7" r:id="rId2"/>
    <p:sldId id="308" r:id="rId3"/>
    <p:sldId id="265" r:id="rId4"/>
    <p:sldId id="266" r:id="rId5"/>
    <p:sldId id="267" r:id="rId6"/>
    <p:sldId id="268" r:id="rId7"/>
    <p:sldId id="269" r:id="rId8"/>
    <p:sldId id="270" r:id="rId9"/>
    <p:sldId id="275" r:id="rId10"/>
    <p:sldId id="303" r:id="rId11"/>
    <p:sldId id="304" r:id="rId12"/>
    <p:sldId id="289" r:id="rId13"/>
    <p:sldId id="274" r:id="rId14"/>
    <p:sldId id="281" r:id="rId15"/>
    <p:sldId id="283" r:id="rId16"/>
    <p:sldId id="282" r:id="rId17"/>
    <p:sldId id="290" r:id="rId18"/>
    <p:sldId id="301" r:id="rId19"/>
    <p:sldId id="293" r:id="rId20"/>
    <p:sldId id="291" r:id="rId21"/>
    <p:sldId id="298" r:id="rId22"/>
    <p:sldId id="299" r:id="rId23"/>
    <p:sldId id="295" r:id="rId24"/>
    <p:sldId id="300" r:id="rId25"/>
    <p:sldId id="302" r:id="rId26"/>
    <p:sldId id="294" r:id="rId27"/>
    <p:sldId id="305" r:id="rId28"/>
  </p:sldIdLst>
  <p:sldSz cx="9144000" cy="6858000" type="screen4x3"/>
  <p:notesSz cx="6881813" cy="100028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29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82119" cy="500142"/>
          </a:xfrm>
          <a:prstGeom prst="rect">
            <a:avLst/>
          </a:prstGeom>
        </p:spPr>
        <p:txBody>
          <a:bodyPr vert="horz" lIns="96478" tIns="48239" rIns="96478" bIns="48239" rtlCol="0"/>
          <a:lstStyle>
            <a:lvl1pPr algn="l">
              <a:defRPr sz="1300"/>
            </a:lvl1pPr>
          </a:lstStyle>
          <a:p>
            <a:endParaRPr lang="it-IT"/>
          </a:p>
        </p:txBody>
      </p:sp>
      <p:sp>
        <p:nvSpPr>
          <p:cNvPr id="3" name="Segnaposto data 2"/>
          <p:cNvSpPr>
            <a:spLocks noGrp="1"/>
          </p:cNvSpPr>
          <p:nvPr>
            <p:ph type="dt" idx="1"/>
          </p:nvPr>
        </p:nvSpPr>
        <p:spPr>
          <a:xfrm>
            <a:off x="3898104" y="0"/>
            <a:ext cx="2982119" cy="500142"/>
          </a:xfrm>
          <a:prstGeom prst="rect">
            <a:avLst/>
          </a:prstGeom>
        </p:spPr>
        <p:txBody>
          <a:bodyPr vert="horz" lIns="96478" tIns="48239" rIns="96478" bIns="48239" rtlCol="0"/>
          <a:lstStyle>
            <a:lvl1pPr algn="r">
              <a:defRPr sz="1300"/>
            </a:lvl1pPr>
          </a:lstStyle>
          <a:p>
            <a:fld id="{D5EE305F-B92D-4AFB-9EB6-A0860DFDAE60}" type="datetimeFigureOut">
              <a:rPr lang="it-IT" smtClean="0"/>
              <a:t>07/04/2019</a:t>
            </a:fld>
            <a:endParaRPr lang="it-IT"/>
          </a:p>
        </p:txBody>
      </p:sp>
      <p:sp>
        <p:nvSpPr>
          <p:cNvPr id="4" name="Segnaposto immagine diapositiva 3"/>
          <p:cNvSpPr>
            <a:spLocks noGrp="1" noRot="1" noChangeAspect="1"/>
          </p:cNvSpPr>
          <p:nvPr>
            <p:ph type="sldImg" idx="2"/>
          </p:nvPr>
        </p:nvSpPr>
        <p:spPr>
          <a:xfrm>
            <a:off x="941388" y="750888"/>
            <a:ext cx="5000625" cy="3749675"/>
          </a:xfrm>
          <a:prstGeom prst="rect">
            <a:avLst/>
          </a:prstGeom>
          <a:noFill/>
          <a:ln w="12700">
            <a:solidFill>
              <a:prstClr val="black"/>
            </a:solidFill>
          </a:ln>
        </p:spPr>
        <p:txBody>
          <a:bodyPr vert="horz" lIns="96478" tIns="48239" rIns="96478" bIns="48239" rtlCol="0" anchor="ctr"/>
          <a:lstStyle/>
          <a:p>
            <a:endParaRPr lang="it-IT"/>
          </a:p>
        </p:txBody>
      </p:sp>
      <p:sp>
        <p:nvSpPr>
          <p:cNvPr id="5" name="Segnaposto note 4"/>
          <p:cNvSpPr>
            <a:spLocks noGrp="1"/>
          </p:cNvSpPr>
          <p:nvPr>
            <p:ph type="body" sz="quarter" idx="3"/>
          </p:nvPr>
        </p:nvSpPr>
        <p:spPr>
          <a:xfrm>
            <a:off x="688182" y="4751352"/>
            <a:ext cx="5505450" cy="4501277"/>
          </a:xfrm>
          <a:prstGeom prst="rect">
            <a:avLst/>
          </a:prstGeom>
        </p:spPr>
        <p:txBody>
          <a:bodyPr vert="horz" lIns="96478" tIns="48239" rIns="96478" bIns="48239"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2" y="9500960"/>
            <a:ext cx="2982119" cy="500142"/>
          </a:xfrm>
          <a:prstGeom prst="rect">
            <a:avLst/>
          </a:prstGeom>
        </p:spPr>
        <p:txBody>
          <a:bodyPr vert="horz" lIns="96478" tIns="48239" rIns="96478" bIns="48239" rtlCol="0" anchor="b"/>
          <a:lstStyle>
            <a:lvl1pPr algn="l">
              <a:defRPr sz="1300"/>
            </a:lvl1pPr>
          </a:lstStyle>
          <a:p>
            <a:endParaRPr lang="it-IT"/>
          </a:p>
        </p:txBody>
      </p:sp>
      <p:sp>
        <p:nvSpPr>
          <p:cNvPr id="7" name="Segnaposto numero diapositiva 6"/>
          <p:cNvSpPr>
            <a:spLocks noGrp="1"/>
          </p:cNvSpPr>
          <p:nvPr>
            <p:ph type="sldNum" sz="quarter" idx="5"/>
          </p:nvPr>
        </p:nvSpPr>
        <p:spPr>
          <a:xfrm>
            <a:off x="3898104" y="9500960"/>
            <a:ext cx="2982119" cy="500142"/>
          </a:xfrm>
          <a:prstGeom prst="rect">
            <a:avLst/>
          </a:prstGeom>
        </p:spPr>
        <p:txBody>
          <a:bodyPr vert="horz" lIns="96478" tIns="48239" rIns="96478" bIns="48239" rtlCol="0" anchor="b"/>
          <a:lstStyle>
            <a:lvl1pPr algn="r">
              <a:defRPr sz="1300"/>
            </a:lvl1pPr>
          </a:lstStyle>
          <a:p>
            <a:fld id="{2C9146C6-1193-466B-BD21-B07434D6EEFA}" type="slidenum">
              <a:rPr lang="it-IT" smtClean="0"/>
              <a:t>‹N›</a:t>
            </a:fld>
            <a:endParaRPr lang="it-IT"/>
          </a:p>
        </p:txBody>
      </p:sp>
    </p:spTree>
    <p:extLst>
      <p:ext uri="{BB962C8B-B14F-4D97-AF65-F5344CB8AC3E}">
        <p14:creationId xmlns:p14="http://schemas.microsoft.com/office/powerpoint/2010/main" val="86709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9146C6-1193-466B-BD21-B07434D6EEFA}" type="slidenum">
              <a:rPr lang="it-IT" smtClean="0"/>
              <a:t>1</a:t>
            </a:fld>
            <a:endParaRPr lang="it-IT"/>
          </a:p>
        </p:txBody>
      </p:sp>
    </p:spTree>
    <p:extLst>
      <p:ext uri="{BB962C8B-B14F-4D97-AF65-F5344CB8AC3E}">
        <p14:creationId xmlns:p14="http://schemas.microsoft.com/office/powerpoint/2010/main" val="5243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9146C6-1193-466B-BD21-B07434D6EEFA}" type="slidenum">
              <a:rPr lang="it-IT" smtClean="0"/>
              <a:t>5</a:t>
            </a:fld>
            <a:endParaRPr lang="it-IT"/>
          </a:p>
        </p:txBody>
      </p:sp>
    </p:spTree>
    <p:extLst>
      <p:ext uri="{BB962C8B-B14F-4D97-AF65-F5344CB8AC3E}">
        <p14:creationId xmlns:p14="http://schemas.microsoft.com/office/powerpoint/2010/main" val="26444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153A4B1-7F7B-4536-9408-654C4B6A5105}" type="datetimeFigureOut">
              <a:rPr lang="it-IT" smtClean="0"/>
              <a:t>07/04/2019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406273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53A4B1-7F7B-4536-9408-654C4B6A5105}" type="datetimeFigureOut">
              <a:rPr lang="it-IT" smtClean="0"/>
              <a:t>07/04/2019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206190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53A4B1-7F7B-4536-9408-654C4B6A5105}" type="datetimeFigureOut">
              <a:rPr lang="it-IT" smtClean="0"/>
              <a:t>07/04/2019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131602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53A4B1-7F7B-4536-9408-654C4B6A5105}" type="datetimeFigureOut">
              <a:rPr lang="it-IT" smtClean="0"/>
              <a:t>07/04/2019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16300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153A4B1-7F7B-4536-9408-654C4B6A5105}" type="datetimeFigureOut">
              <a:rPr lang="it-IT" smtClean="0"/>
              <a:t>07/04/2019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115997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153A4B1-7F7B-4536-9408-654C4B6A5105}" type="datetimeFigureOut">
              <a:rPr lang="it-IT" smtClean="0"/>
              <a:t>07/04/2019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350045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153A4B1-7F7B-4536-9408-654C4B6A5105}" type="datetimeFigureOut">
              <a:rPr lang="it-IT" smtClean="0"/>
              <a:t>07/04/2019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336855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153A4B1-7F7B-4536-9408-654C4B6A5105}" type="datetimeFigureOut">
              <a:rPr lang="it-IT" smtClean="0"/>
              <a:t>07/04/2019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66036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153A4B1-7F7B-4536-9408-654C4B6A5105}" type="datetimeFigureOut">
              <a:rPr lang="it-IT" smtClean="0"/>
              <a:t>07/04/2019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169561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153A4B1-7F7B-4536-9408-654C4B6A5105}" type="datetimeFigureOut">
              <a:rPr lang="it-IT" smtClean="0"/>
              <a:t>07/04/2019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151148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153A4B1-7F7B-4536-9408-654C4B6A5105}" type="datetimeFigureOut">
              <a:rPr lang="it-IT" smtClean="0"/>
              <a:t>07/04/2019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F76EEC-1CFC-4785-9732-D2054C95FD89}" type="slidenum">
              <a:rPr lang="it-IT" smtClean="0"/>
              <a:t>‹N›</a:t>
            </a:fld>
            <a:endParaRPr lang="it-IT"/>
          </a:p>
        </p:txBody>
      </p:sp>
    </p:spTree>
    <p:extLst>
      <p:ext uri="{BB962C8B-B14F-4D97-AF65-F5344CB8AC3E}">
        <p14:creationId xmlns:p14="http://schemas.microsoft.com/office/powerpoint/2010/main" val="26020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3A4B1-7F7B-4536-9408-654C4B6A5105}" type="datetimeFigureOut">
              <a:rPr lang="it-IT" smtClean="0"/>
              <a:t>07/04/2019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76EEC-1CFC-4785-9732-D2054C95FD89}" type="slidenum">
              <a:rPr lang="it-IT" smtClean="0"/>
              <a:t>‹N›</a:t>
            </a:fld>
            <a:endParaRPr lang="it-IT"/>
          </a:p>
        </p:txBody>
      </p:sp>
    </p:spTree>
    <p:extLst>
      <p:ext uri="{BB962C8B-B14F-4D97-AF65-F5344CB8AC3E}">
        <p14:creationId xmlns:p14="http://schemas.microsoft.com/office/powerpoint/2010/main" val="472652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4aUrWbS_dSI"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image" Target="../media/image4.png"/><Relationship Id="rId15" Type="http://schemas.microsoft.com/office/2007/relationships/hdphoto" Target="../media/hdphoto3.wdp"/><Relationship Id="rId10" Type="http://schemas.openxmlformats.org/officeDocument/2006/relationships/image" Target="../media/image10.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hyperlink" Target="https://www.illibraio.it/author/redazione-il-libraio/"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7478" y="2115951"/>
            <a:ext cx="6544102"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it-IT" b="1" dirty="0"/>
              <a:t>Compiti di realtà: </a:t>
            </a:r>
            <a:r>
              <a:rPr lang="it-IT" b="1" dirty="0" smtClean="0"/>
              <a:t>il decalogo</a:t>
            </a:r>
            <a:endParaRPr lang="it-IT" dirty="0"/>
          </a:p>
        </p:txBody>
      </p:sp>
      <p:sp>
        <p:nvSpPr>
          <p:cNvPr id="3" name="Rettangolo 2"/>
          <p:cNvSpPr/>
          <p:nvPr/>
        </p:nvSpPr>
        <p:spPr>
          <a:xfrm>
            <a:off x="1020168" y="2682754"/>
            <a:ext cx="7581331" cy="3139321"/>
          </a:xfrm>
          <a:prstGeom prst="rect">
            <a:avLst/>
          </a:prstGeom>
        </p:spPr>
        <p:txBody>
          <a:bodyPr wrap="square">
            <a:spAutoFit/>
          </a:bodyPr>
          <a:lstStyle/>
          <a:p>
            <a:r>
              <a:rPr lang="it-IT" dirty="0"/>
              <a:t>Un compito di realtà di qualità deve rispettare dieci “comandamenti”:</a:t>
            </a:r>
          </a:p>
          <a:p>
            <a:r>
              <a:rPr lang="it-IT" dirty="0"/>
              <a:t>1. recuperare le conoscenze disciplinari pregresse</a:t>
            </a:r>
          </a:p>
          <a:p>
            <a:r>
              <a:rPr lang="it-IT" dirty="0"/>
              <a:t>2. attivare competenze diverse</a:t>
            </a:r>
          </a:p>
          <a:p>
            <a:r>
              <a:rPr lang="it-IT" dirty="0"/>
              <a:t>3. riferirsi ad un contesto autentico e reale</a:t>
            </a:r>
          </a:p>
          <a:p>
            <a:r>
              <a:rPr lang="it-IT" dirty="0"/>
              <a:t>4. stimolare la motivazione e l’interesse degli studenti</a:t>
            </a:r>
          </a:p>
          <a:p>
            <a:r>
              <a:rPr lang="it-IT" dirty="0"/>
              <a:t>5. avere una soluzione «aperta» e offrire diversi percorsi risolutivi</a:t>
            </a:r>
          </a:p>
          <a:p>
            <a:r>
              <a:rPr lang="it-IT" dirty="0"/>
              <a:t>6. porsi come un problema che stimola e «sfida» le capacità degli studenti</a:t>
            </a:r>
          </a:p>
          <a:p>
            <a:r>
              <a:rPr lang="it-IT" dirty="0"/>
              <a:t>7. essere collaborativo e prevedere un lavoro di gruppo</a:t>
            </a:r>
          </a:p>
          <a:p>
            <a:r>
              <a:rPr lang="it-IT" dirty="0"/>
              <a:t>8. prevedere soste di autovalutazione</a:t>
            </a:r>
          </a:p>
          <a:p>
            <a:r>
              <a:rPr lang="it-IT" dirty="0"/>
              <a:t>9. coinvolgere possibilmente discipline diverse</a:t>
            </a:r>
          </a:p>
          <a:p>
            <a:r>
              <a:rPr lang="it-IT" dirty="0"/>
              <a:t>10. essere valutabile.</a:t>
            </a:r>
          </a:p>
        </p:txBody>
      </p:sp>
      <p:sp>
        <p:nvSpPr>
          <p:cNvPr id="4" name="Rettangolo 3"/>
          <p:cNvSpPr/>
          <p:nvPr/>
        </p:nvSpPr>
        <p:spPr>
          <a:xfrm>
            <a:off x="2732450" y="241826"/>
            <a:ext cx="3385670"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it-IT" b="1" dirty="0"/>
              <a:t>Compiti di realtà: la parola chiave</a:t>
            </a:r>
            <a:endParaRPr lang="it-IT" dirty="0"/>
          </a:p>
        </p:txBody>
      </p:sp>
      <p:sp>
        <p:nvSpPr>
          <p:cNvPr id="5" name="Rettangolo 4"/>
          <p:cNvSpPr/>
          <p:nvPr/>
        </p:nvSpPr>
        <p:spPr>
          <a:xfrm>
            <a:off x="818864" y="666971"/>
            <a:ext cx="7983942" cy="1200329"/>
          </a:xfrm>
          <a:prstGeom prst="rect">
            <a:avLst/>
          </a:prstGeom>
        </p:spPr>
        <p:txBody>
          <a:bodyPr wrap="square">
            <a:spAutoFit/>
          </a:bodyPr>
          <a:lstStyle/>
          <a:p>
            <a:r>
              <a:rPr lang="it-IT" dirty="0"/>
              <a:t>Una situazione problematica, complessa e nuova, quanto più possibile vicina al</a:t>
            </a:r>
          </a:p>
          <a:p>
            <a:r>
              <a:rPr lang="it-IT" dirty="0"/>
              <a:t>mondo reale, da risolvere utilizzando conoscenze e abilità già </a:t>
            </a:r>
            <a:r>
              <a:rPr lang="it-IT" dirty="0" smtClean="0"/>
              <a:t>acquisite. </a:t>
            </a:r>
            <a:r>
              <a:rPr lang="it-IT" dirty="0"/>
              <a:t>La </a:t>
            </a:r>
            <a:r>
              <a:rPr lang="it-IT" dirty="0" smtClean="0"/>
              <a:t>risoluzione collaborativa </a:t>
            </a:r>
            <a:r>
              <a:rPr lang="it-IT" dirty="0"/>
              <a:t>della situazione-problema (compito di realtà) </a:t>
            </a:r>
            <a:r>
              <a:rPr lang="it-IT" dirty="0" smtClean="0"/>
              <a:t>sarà il prodotto </a:t>
            </a:r>
            <a:r>
              <a:rPr lang="it-IT" dirty="0"/>
              <a:t>finale su cui si basa la valutazione dell’insegnante</a:t>
            </a:r>
          </a:p>
        </p:txBody>
      </p:sp>
    </p:spTree>
    <p:extLst>
      <p:ext uri="{BB962C8B-B14F-4D97-AF65-F5344CB8AC3E}">
        <p14:creationId xmlns:p14="http://schemas.microsoft.com/office/powerpoint/2010/main" val="359490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69" y="417891"/>
            <a:ext cx="8228445" cy="594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388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3" y="1555845"/>
            <a:ext cx="8898340" cy="36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3" y="1008939"/>
            <a:ext cx="4445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8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3375" y="783751"/>
            <a:ext cx="8258175" cy="5262979"/>
          </a:xfrm>
          <a:prstGeom prst="rect">
            <a:avLst/>
          </a:prstGeom>
          <a:noFill/>
        </p:spPr>
        <p:txBody>
          <a:bodyPr wrap="square" rtlCol="0">
            <a:spAutoFit/>
          </a:bodyPr>
          <a:lstStyle/>
          <a:p>
            <a:r>
              <a:rPr lang="it-IT" sz="1400" b="1" dirty="0" smtClean="0"/>
              <a:t>Grafico n° 2 </a:t>
            </a:r>
          </a:p>
          <a:p>
            <a:pPr marL="342900" indent="-342900">
              <a:buAutoNum type="alphaLcPeriod"/>
            </a:pPr>
            <a:r>
              <a:rPr lang="it-IT" sz="1400" dirty="0" smtClean="0"/>
              <a:t>Chi legge di più tra maschi e femmine?				    _________________</a:t>
            </a:r>
          </a:p>
          <a:p>
            <a:pPr marL="342900" indent="-342900">
              <a:buAutoNum type="alphaLcPeriod"/>
            </a:pPr>
            <a:r>
              <a:rPr lang="it-IT" sz="1400" dirty="0" smtClean="0"/>
              <a:t>Che età hanno le ragazze che leggono di più? 			                           _________________</a:t>
            </a:r>
            <a:endParaRPr lang="it-IT" sz="1400" dirty="0"/>
          </a:p>
          <a:p>
            <a:pPr marL="342900" indent="-342900">
              <a:buAutoNum type="alphaLcPeriod"/>
            </a:pPr>
            <a:r>
              <a:rPr lang="it-IT" sz="1400" dirty="0" smtClean="0"/>
              <a:t>Che età hanno i maschi che leggono di più?				    _________________</a:t>
            </a:r>
          </a:p>
          <a:p>
            <a:pPr marL="342900" indent="-342900">
              <a:buAutoNum type="alphaLcPeriod"/>
            </a:pPr>
            <a:r>
              <a:rPr lang="it-IT" sz="1400" dirty="0" smtClean="0"/>
              <a:t>In quale età la percentuale di maschi e femmine è quasi uguale?                                        _________________</a:t>
            </a:r>
          </a:p>
          <a:p>
            <a:pPr marL="342900" indent="-342900">
              <a:buAutoNum type="alphaLcPeriod"/>
            </a:pPr>
            <a:endParaRPr lang="it-IT" sz="1400" b="1" dirty="0"/>
          </a:p>
          <a:p>
            <a:endParaRPr lang="it-IT" sz="1400" b="1" dirty="0" smtClean="0"/>
          </a:p>
          <a:p>
            <a:r>
              <a:rPr lang="it-IT" sz="1400" b="1" dirty="0" smtClean="0"/>
              <a:t>Grafico n° 3</a:t>
            </a:r>
          </a:p>
          <a:p>
            <a:r>
              <a:rPr lang="it-IT" sz="1400" dirty="0" smtClean="0"/>
              <a:t>e. Le regioni in cui si legge di più sono al nord  					V/F</a:t>
            </a:r>
          </a:p>
          <a:p>
            <a:r>
              <a:rPr lang="it-IT" sz="1400" dirty="0" smtClean="0"/>
              <a:t>f.  Le regioni dove si legge meno sono al sud					V/F</a:t>
            </a:r>
          </a:p>
          <a:p>
            <a:r>
              <a:rPr lang="it-IT" sz="1400" dirty="0" smtClean="0"/>
              <a:t>g. In Toscana si legge di più che in Sardegna					V/F</a:t>
            </a:r>
          </a:p>
          <a:p>
            <a:r>
              <a:rPr lang="it-IT" sz="1400" dirty="0" smtClean="0"/>
              <a:t>h. Circa il 40% delle persone che hanno letto almeno 1 libro vive nel centro Italia		V/F</a:t>
            </a:r>
          </a:p>
          <a:p>
            <a:endParaRPr lang="it-IT" sz="1400" dirty="0"/>
          </a:p>
          <a:p>
            <a:endParaRPr lang="it-IT" sz="1400" b="1" dirty="0" smtClean="0"/>
          </a:p>
          <a:p>
            <a:r>
              <a:rPr lang="it-IT" sz="1400" b="1" dirty="0" smtClean="0"/>
              <a:t>Grafico n° 4   </a:t>
            </a:r>
          </a:p>
          <a:p>
            <a:r>
              <a:rPr lang="it-IT" sz="1400" b="1" dirty="0" smtClean="0"/>
              <a:t>A </a:t>
            </a:r>
            <a:r>
              <a:rPr lang="it-IT" sz="1400" b="1" dirty="0"/>
              <a:t>che cosa corrispondono i seguenti dati</a:t>
            </a:r>
            <a:r>
              <a:rPr lang="it-IT" sz="1400" b="1" dirty="0" smtClean="0"/>
              <a:t>?</a:t>
            </a:r>
          </a:p>
          <a:p>
            <a:endParaRPr lang="it-IT" sz="1400" b="1" dirty="0"/>
          </a:p>
          <a:p>
            <a:r>
              <a:rPr lang="it-IT" sz="1400" dirty="0" smtClean="0"/>
              <a:t>i.</a:t>
            </a:r>
            <a:r>
              <a:rPr lang="it-IT" sz="1400" b="1" dirty="0" smtClean="0"/>
              <a:t> </a:t>
            </a:r>
            <a:r>
              <a:rPr lang="it-IT" sz="1400" dirty="0" smtClean="0"/>
              <a:t>73,8 % è</a:t>
            </a:r>
            <a:r>
              <a:rPr lang="it-IT" sz="1400" dirty="0"/>
              <a:t> </a:t>
            </a:r>
            <a:r>
              <a:rPr lang="it-IT" sz="1400" dirty="0" smtClean="0"/>
              <a:t>la percentuale dei _______________________________________________________________</a:t>
            </a:r>
          </a:p>
          <a:p>
            <a:r>
              <a:rPr lang="it-IT" sz="1400" dirty="0"/>
              <a:t>l</a:t>
            </a:r>
            <a:r>
              <a:rPr lang="it-IT" sz="1400" dirty="0" smtClean="0"/>
              <a:t>. 27,1 % è la percentuale dei _______________________________________________________________</a:t>
            </a:r>
          </a:p>
          <a:p>
            <a:r>
              <a:rPr lang="it-IT" sz="1400" dirty="0" smtClean="0"/>
              <a:t>m. 72,3  corrisponde a/alla    _______________________________________________________________</a:t>
            </a:r>
          </a:p>
          <a:p>
            <a:r>
              <a:rPr lang="it-IT" sz="1400" dirty="0" smtClean="0"/>
              <a:t>n. 57, 63,6 e 58 sono               _______________________________________________________________</a:t>
            </a:r>
            <a:endParaRPr lang="it-IT" sz="1400" dirty="0"/>
          </a:p>
          <a:p>
            <a:endParaRPr lang="it-IT" sz="1400" b="1" dirty="0" smtClean="0"/>
          </a:p>
          <a:p>
            <a:r>
              <a:rPr lang="it-IT" sz="1400" b="1" dirty="0" smtClean="0"/>
              <a:t>                    </a:t>
            </a:r>
            <a:endParaRPr lang="it-IT" sz="1400" b="1" dirty="0"/>
          </a:p>
          <a:p>
            <a:r>
              <a:rPr lang="it-IT" sz="1400" b="1" dirty="0" smtClean="0"/>
              <a:t> </a:t>
            </a:r>
            <a:endParaRPr lang="it-IT" sz="1400" b="1" dirty="0"/>
          </a:p>
        </p:txBody>
      </p:sp>
    </p:spTree>
    <p:extLst>
      <p:ext uri="{BB962C8B-B14F-4D97-AF65-F5344CB8AC3E}">
        <p14:creationId xmlns:p14="http://schemas.microsoft.com/office/powerpoint/2010/main" val="169703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7782" y="1988742"/>
            <a:ext cx="8441140" cy="4401205"/>
          </a:xfrm>
          <a:prstGeom prst="rect">
            <a:avLst/>
          </a:prstGeom>
        </p:spPr>
        <p:txBody>
          <a:bodyPr wrap="square">
            <a:spAutoFit/>
          </a:bodyPr>
          <a:lstStyle/>
          <a:p>
            <a:pPr algn="just"/>
            <a:r>
              <a:rPr lang="it-IT" sz="1400" dirty="0" smtClean="0"/>
              <a:t>1) I </a:t>
            </a:r>
            <a:r>
              <a:rPr lang="it-IT" sz="1400" dirty="0"/>
              <a:t>lettori sono passati dal 42,0% </a:t>
            </a:r>
            <a:r>
              <a:rPr lang="it-IT" sz="1400" dirty="0" smtClean="0"/>
              <a:t>del </a:t>
            </a:r>
            <a:r>
              <a:rPr lang="it-IT" sz="1400" dirty="0"/>
              <a:t>2015 al 40,5% nel 2016, quindi sono ancora in calo. Si tratta di circa 23 milioni di persone che dichiarano di aver letto almeno un libro </a:t>
            </a:r>
            <a:r>
              <a:rPr lang="it-IT" sz="1400" dirty="0" smtClean="0"/>
              <a:t>in 12 mesi per motivi non strettamente scolastici o professionali.</a:t>
            </a:r>
            <a:endParaRPr lang="it-IT" sz="1400" dirty="0"/>
          </a:p>
          <a:p>
            <a:pPr algn="just"/>
            <a:r>
              <a:rPr lang="it-IT" sz="1400" dirty="0"/>
              <a:t>La popolazione femminile mostra </a:t>
            </a:r>
            <a:r>
              <a:rPr lang="it-IT" sz="1400" dirty="0" smtClean="0"/>
              <a:t>un maggiore desiderio verso la </a:t>
            </a:r>
            <a:r>
              <a:rPr lang="it-IT" sz="1400" dirty="0"/>
              <a:t>lettura già a partire dai 6 anni di età: complessivamente il 47,1% delle donne, contro il 33,5% dei uomini, ha letto almeno un libro nel </a:t>
            </a:r>
            <a:r>
              <a:rPr lang="it-IT" sz="1400" dirty="0" smtClean="0"/>
              <a:t>corso dell’anno.</a:t>
            </a:r>
          </a:p>
          <a:p>
            <a:pPr algn="just"/>
            <a:r>
              <a:rPr lang="it-IT" sz="1400" dirty="0" smtClean="0"/>
              <a:t>Persistono differenze tra nord e sud: legge meno di una persona su tre nelle regioni del Sud (27,5%) mentre in quelle del Nord-est si raggiunge la percentuale più elevata (48,7%).</a:t>
            </a:r>
          </a:p>
          <a:p>
            <a:pPr algn="just"/>
            <a:r>
              <a:rPr lang="it-IT" sz="1400" dirty="0" smtClean="0"/>
              <a:t>2) Suddividendo </a:t>
            </a:r>
            <a:r>
              <a:rPr lang="it-IT" sz="1400" dirty="0"/>
              <a:t>la popolazione tra lettori e non lettori emerge che ben il 68,9% dei primi </a:t>
            </a:r>
            <a:r>
              <a:rPr lang="it-IT" sz="1400" dirty="0" smtClean="0"/>
              <a:t>è andato al </a:t>
            </a:r>
            <a:r>
              <a:rPr lang="it-IT" sz="1400" dirty="0"/>
              <a:t>cinema rispetto al 41,7% dei non lettori; il 34,7% dei lettori ha visto almeno uno spettacolo teatrale nell’anno rispetto al 10,2% di coloro che non leggono, così come la frequentazione di musei o mostre che è praticata dal 54,1% del primo gruppo rispetto al 15,8% del secondo.</a:t>
            </a:r>
          </a:p>
          <a:p>
            <a:pPr algn="just"/>
            <a:r>
              <a:rPr lang="it-IT" sz="1400" dirty="0"/>
              <a:t>3) Ma quali sono i motivi che hanno determinato e determinano questo gap culturale? L’Istat rileva principalmente questi, nell’ordine: la mancanza di efficaci politiche scolastiche di educazione alla lettura, il basso livello culturale della popolazione, inadeguate politiche pubbliche di incentivazione all’acquisto dei libri, scarsa promozione alla lettura da parte dei </a:t>
            </a:r>
            <a:r>
              <a:rPr lang="it-IT" sz="1400" dirty="0" smtClean="0"/>
              <a:t>media.</a:t>
            </a:r>
          </a:p>
          <a:p>
            <a:endParaRPr lang="it-IT" sz="1400" dirty="0"/>
          </a:p>
          <a:p>
            <a:endParaRPr lang="it-IT" sz="1400" dirty="0" smtClean="0"/>
          </a:p>
          <a:p>
            <a:pPr marL="342900" indent="-342900">
              <a:buAutoNum type="arabicParenR"/>
            </a:pPr>
            <a:r>
              <a:rPr lang="it-IT" sz="1400" dirty="0" smtClean="0"/>
              <a:t>_______________________________</a:t>
            </a:r>
          </a:p>
          <a:p>
            <a:pPr marL="342900" indent="-342900">
              <a:buAutoNum type="arabicParenR"/>
            </a:pPr>
            <a:r>
              <a:rPr lang="it-IT" sz="1400" dirty="0" smtClean="0"/>
              <a:t>_______________________________</a:t>
            </a:r>
          </a:p>
          <a:p>
            <a:pPr marL="342900" indent="-342900">
              <a:buAutoNum type="arabicParenR"/>
            </a:pPr>
            <a:r>
              <a:rPr lang="it-IT" sz="1400" dirty="0" smtClean="0"/>
              <a:t>_______________________________</a:t>
            </a:r>
          </a:p>
        </p:txBody>
      </p:sp>
      <p:sp>
        <p:nvSpPr>
          <p:cNvPr id="3" name="Rettangolo 2"/>
          <p:cNvSpPr/>
          <p:nvPr/>
        </p:nvSpPr>
        <p:spPr>
          <a:xfrm>
            <a:off x="558228" y="522518"/>
            <a:ext cx="8024884" cy="307777"/>
          </a:xfrm>
          <a:prstGeom prst="rect">
            <a:avLst/>
          </a:prstGeom>
        </p:spPr>
        <p:txBody>
          <a:bodyPr wrap="square">
            <a:spAutoFit/>
          </a:bodyPr>
          <a:lstStyle/>
          <a:p>
            <a:r>
              <a:rPr lang="it-IT" sz="1400" b="1" dirty="0" err="1" smtClean="0"/>
              <a:t>Att</a:t>
            </a:r>
            <a:r>
              <a:rPr lang="it-IT" sz="1400" b="1" dirty="0" smtClean="0"/>
              <a:t>. 10  In </a:t>
            </a:r>
            <a:r>
              <a:rPr lang="it-IT" sz="1400" b="1" dirty="0"/>
              <a:t>base all’argomento, </a:t>
            </a:r>
            <a:r>
              <a:rPr lang="it-IT" sz="1400" b="1" dirty="0" smtClean="0"/>
              <a:t>scegliete  </a:t>
            </a:r>
            <a:r>
              <a:rPr lang="it-IT" sz="1400" b="1" dirty="0"/>
              <a:t>un </a:t>
            </a:r>
            <a:r>
              <a:rPr lang="it-IT" sz="1400" b="1" dirty="0" smtClean="0"/>
              <a:t>titolo per </a:t>
            </a:r>
            <a:r>
              <a:rPr lang="it-IT" sz="1400" b="1" dirty="0"/>
              <a:t>ogni </a:t>
            </a:r>
            <a:r>
              <a:rPr lang="it-IT" sz="1400" b="1" dirty="0" smtClean="0"/>
              <a:t>paragrafo tra quelli proposti. </a:t>
            </a:r>
            <a:endParaRPr lang="it-IT" sz="1400" b="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5" y="486306"/>
            <a:ext cx="529603" cy="527433"/>
          </a:xfrm>
          <a:prstGeom prst="rect">
            <a:avLst/>
          </a:prstGeom>
        </p:spPr>
      </p:pic>
      <p:sp>
        <p:nvSpPr>
          <p:cNvPr id="5" name="Rettangolo 4"/>
          <p:cNvSpPr/>
          <p:nvPr/>
        </p:nvSpPr>
        <p:spPr>
          <a:xfrm>
            <a:off x="1113745" y="1525918"/>
            <a:ext cx="850489" cy="307777"/>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r>
              <a:rPr lang="it-IT" sz="1400" b="1" dirty="0" smtClean="0">
                <a:solidFill>
                  <a:prstClr val="black"/>
                </a:solidFill>
              </a:rPr>
              <a:t>Le </a:t>
            </a:r>
            <a:r>
              <a:rPr lang="it-IT" sz="1400" b="1" dirty="0">
                <a:solidFill>
                  <a:prstClr val="black"/>
                </a:solidFill>
              </a:rPr>
              <a:t>cause</a:t>
            </a:r>
            <a:r>
              <a:rPr lang="it-IT" sz="1400" dirty="0">
                <a:solidFill>
                  <a:prstClr val="black"/>
                </a:solidFill>
              </a:rPr>
              <a:t> </a:t>
            </a:r>
            <a:endParaRPr lang="it-IT" dirty="0"/>
          </a:p>
        </p:txBody>
      </p:sp>
      <p:sp>
        <p:nvSpPr>
          <p:cNvPr id="6" name="Rettangolo 5"/>
          <p:cNvSpPr/>
          <p:nvPr/>
        </p:nvSpPr>
        <p:spPr>
          <a:xfrm>
            <a:off x="1964233" y="1119117"/>
            <a:ext cx="2606437" cy="30777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lgn="ctr"/>
            <a:r>
              <a:rPr lang="it-IT" sz="1400" b="1" dirty="0">
                <a:solidFill>
                  <a:prstClr val="black"/>
                </a:solidFill>
              </a:rPr>
              <a:t>Le abitudini culturali dei lettori</a:t>
            </a:r>
          </a:p>
        </p:txBody>
      </p:sp>
      <p:sp>
        <p:nvSpPr>
          <p:cNvPr id="7" name="Rettangolo 6"/>
          <p:cNvSpPr/>
          <p:nvPr/>
        </p:nvSpPr>
        <p:spPr>
          <a:xfrm>
            <a:off x="4916179" y="1525918"/>
            <a:ext cx="2972227" cy="30777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it-IT" sz="1400" b="1" dirty="0">
                <a:solidFill>
                  <a:prstClr val="black"/>
                </a:solidFill>
              </a:rPr>
              <a:t>I lettori diminuiscono o aumentano?</a:t>
            </a:r>
          </a:p>
        </p:txBody>
      </p:sp>
    </p:spTree>
    <p:extLst>
      <p:ext uri="{BB962C8B-B14F-4D97-AF65-F5344CB8AC3E}">
        <p14:creationId xmlns:p14="http://schemas.microsoft.com/office/powerpoint/2010/main" val="2310988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6727" y="272955"/>
            <a:ext cx="8379725" cy="1508105"/>
          </a:xfrm>
          <a:prstGeom prst="rect">
            <a:avLst/>
          </a:prstGeom>
          <a:noFill/>
        </p:spPr>
        <p:txBody>
          <a:bodyPr wrap="square" rtlCol="0">
            <a:spAutoFit/>
          </a:bodyPr>
          <a:lstStyle/>
          <a:p>
            <a:pPr algn="ctr"/>
            <a:r>
              <a:rPr lang="it-IT" b="1" dirty="0" smtClean="0"/>
              <a:t>Iniziamo un </a:t>
            </a:r>
            <a:r>
              <a:rPr lang="it-IT" b="1" dirty="0" err="1" smtClean="0"/>
              <a:t>bookcrossing</a:t>
            </a:r>
            <a:endParaRPr lang="it-IT" b="1" dirty="0" smtClean="0"/>
          </a:p>
          <a:p>
            <a:pPr algn="ctr"/>
            <a:endParaRPr lang="it-IT" dirty="0"/>
          </a:p>
          <a:p>
            <a:pPr algn="just"/>
            <a:r>
              <a:rPr lang="it-IT" sz="1400" dirty="0" smtClean="0"/>
              <a:t>Lavorate in gruppi di 4/5 studenti e seguite le indicazioni nella slide successiva che vi aiuterà ad organizzare un </a:t>
            </a:r>
            <a:r>
              <a:rPr lang="it-IT" sz="1400" dirty="0" err="1" smtClean="0"/>
              <a:t>bookcrossing</a:t>
            </a:r>
            <a:r>
              <a:rPr lang="it-IT" sz="1400" dirty="0" smtClean="0"/>
              <a:t> nella città di Fano. Per iniziare un </a:t>
            </a:r>
            <a:r>
              <a:rPr lang="it-IT" sz="1400" dirty="0" err="1" smtClean="0"/>
              <a:t>bookcrossing</a:t>
            </a:r>
            <a:r>
              <a:rPr lang="it-IT" sz="1400" dirty="0" smtClean="0"/>
              <a:t> avete bisogno di organizzare i luoghi di scambio, la tipologia di scaffali dove mettere i libri, le regole di scambio, il logo da mettere sui libro, la tipologia di libri da usare.... . </a:t>
            </a:r>
            <a:endParaRPr lang="it-IT" sz="1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3" y="2486261"/>
            <a:ext cx="4620377" cy="361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6" y="367422"/>
            <a:ext cx="529603" cy="527433"/>
          </a:xfrm>
          <a:prstGeom prst="rect">
            <a:avLst/>
          </a:prstGeom>
        </p:spPr>
      </p:pic>
      <p:sp>
        <p:nvSpPr>
          <p:cNvPr id="5" name="Rettangolo 4"/>
          <p:cNvSpPr/>
          <p:nvPr/>
        </p:nvSpPr>
        <p:spPr>
          <a:xfrm>
            <a:off x="5012724" y="1708000"/>
            <a:ext cx="400844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sz="1400" b="1" dirty="0" err="1"/>
              <a:t>Bookcrossing</a:t>
            </a:r>
            <a:r>
              <a:rPr lang="it-IT" sz="1400" b="1" dirty="0"/>
              <a:t>, le 5 regole per realizzare una libreria aperta a tutti</a:t>
            </a:r>
          </a:p>
        </p:txBody>
      </p:sp>
      <p:sp>
        <p:nvSpPr>
          <p:cNvPr id="6" name="Rettangolo 5"/>
          <p:cNvSpPr/>
          <p:nvPr/>
        </p:nvSpPr>
        <p:spPr>
          <a:xfrm>
            <a:off x="4914365" y="2231220"/>
            <a:ext cx="4168219" cy="954107"/>
          </a:xfrm>
          <a:prstGeom prst="rect">
            <a:avLst/>
          </a:prstGeom>
        </p:spPr>
        <p:txBody>
          <a:bodyPr wrap="square">
            <a:spAutoFit/>
          </a:bodyPr>
          <a:lstStyle/>
          <a:p>
            <a:pPr algn="just"/>
            <a:r>
              <a:rPr lang="it-IT" sz="1400" b="1" dirty="0" smtClean="0"/>
              <a:t>1.</a:t>
            </a:r>
            <a:r>
              <a:rPr lang="it-IT" sz="1400" b="1" dirty="0"/>
              <a:t>	</a:t>
            </a:r>
            <a:r>
              <a:rPr lang="it-IT" sz="1400" b="1" dirty="0" smtClean="0"/>
              <a:t>Controllate </a:t>
            </a:r>
            <a:r>
              <a:rPr lang="it-IT" sz="1400" b="1" dirty="0"/>
              <a:t>i libri inseriti negli scaffali</a:t>
            </a:r>
            <a:r>
              <a:rPr lang="it-IT" sz="1400" dirty="0"/>
              <a:t>. </a:t>
            </a:r>
            <a:r>
              <a:rPr lang="it-IT" sz="1400" dirty="0" smtClean="0"/>
              <a:t> E’ molto importante controllare i libri  negli scaffali, cioè devono essere libri che attirano l’attenzione ed essere abbastanza famosi e conosciuti.</a:t>
            </a:r>
          </a:p>
        </p:txBody>
      </p:sp>
      <p:sp>
        <p:nvSpPr>
          <p:cNvPr id="7" name="Rettangolo 6"/>
          <p:cNvSpPr/>
          <p:nvPr/>
        </p:nvSpPr>
        <p:spPr>
          <a:xfrm>
            <a:off x="4975781" y="3149782"/>
            <a:ext cx="4045389" cy="738664"/>
          </a:xfrm>
          <a:prstGeom prst="rect">
            <a:avLst/>
          </a:prstGeom>
        </p:spPr>
        <p:txBody>
          <a:bodyPr wrap="square">
            <a:spAutoFit/>
          </a:bodyPr>
          <a:lstStyle/>
          <a:p>
            <a:pPr algn="just"/>
            <a:r>
              <a:rPr lang="it-IT" sz="1400" b="1" dirty="0" smtClean="0"/>
              <a:t>2.	Ricordate </a:t>
            </a:r>
            <a:r>
              <a:rPr lang="it-IT" sz="1400" b="1" dirty="0"/>
              <a:t>che l’estetica è importante</a:t>
            </a:r>
            <a:r>
              <a:rPr lang="it-IT" sz="1400" dirty="0"/>
              <a:t>. </a:t>
            </a:r>
            <a:r>
              <a:rPr lang="it-IT" sz="1400" dirty="0" smtClean="0"/>
              <a:t>I libri devono essere in buono stato, Non usate libri vecchi, rovinati e sporchi. </a:t>
            </a:r>
            <a:endParaRPr lang="it-IT" sz="1400" dirty="0"/>
          </a:p>
        </p:txBody>
      </p:sp>
      <p:sp>
        <p:nvSpPr>
          <p:cNvPr id="8" name="Rettangolo 7"/>
          <p:cNvSpPr/>
          <p:nvPr/>
        </p:nvSpPr>
        <p:spPr>
          <a:xfrm>
            <a:off x="4975781" y="3888446"/>
            <a:ext cx="4045389" cy="738664"/>
          </a:xfrm>
          <a:prstGeom prst="rect">
            <a:avLst/>
          </a:prstGeom>
        </p:spPr>
        <p:txBody>
          <a:bodyPr wrap="square">
            <a:spAutoFit/>
          </a:bodyPr>
          <a:lstStyle/>
          <a:p>
            <a:pPr algn="just"/>
            <a:r>
              <a:rPr lang="it-IT" sz="1400" b="1" dirty="0"/>
              <a:t>3.   </a:t>
            </a:r>
            <a:r>
              <a:rPr lang="it-IT" sz="1400" b="1" dirty="0" smtClean="0"/>
              <a:t>	Quando i libri mancano dovete ricomprarli</a:t>
            </a:r>
            <a:r>
              <a:rPr lang="it-IT" sz="1400" dirty="0" smtClean="0"/>
              <a:t>. Dite alle persone che prendono il libro di riportarlo in breve tempo.</a:t>
            </a:r>
            <a:endParaRPr lang="it-IT" sz="1400" dirty="0"/>
          </a:p>
        </p:txBody>
      </p:sp>
      <p:sp>
        <p:nvSpPr>
          <p:cNvPr id="9" name="Rettangolo 8"/>
          <p:cNvSpPr/>
          <p:nvPr/>
        </p:nvSpPr>
        <p:spPr>
          <a:xfrm>
            <a:off x="4975780" y="4627110"/>
            <a:ext cx="4045389" cy="738664"/>
          </a:xfrm>
          <a:prstGeom prst="rect">
            <a:avLst/>
          </a:prstGeom>
        </p:spPr>
        <p:txBody>
          <a:bodyPr wrap="square">
            <a:spAutoFit/>
          </a:bodyPr>
          <a:lstStyle/>
          <a:p>
            <a:pPr algn="just"/>
            <a:r>
              <a:rPr lang="it-IT" sz="1400" b="1" dirty="0"/>
              <a:t>4.    </a:t>
            </a:r>
            <a:r>
              <a:rPr lang="it-IT" sz="1400" b="1" dirty="0" smtClean="0"/>
              <a:t>	Lasciate </a:t>
            </a:r>
            <a:r>
              <a:rPr lang="it-IT" sz="1400" b="1" dirty="0"/>
              <a:t>spazio libero</a:t>
            </a:r>
            <a:r>
              <a:rPr lang="it-IT" sz="1400" dirty="0" smtClean="0"/>
              <a:t>. E’ bene lasciare </a:t>
            </a:r>
            <a:r>
              <a:rPr lang="it-IT" sz="1400" dirty="0"/>
              <a:t>dello spazio vuoto </a:t>
            </a:r>
            <a:r>
              <a:rPr lang="it-IT" sz="1400" dirty="0" smtClean="0"/>
              <a:t>così i </a:t>
            </a:r>
            <a:r>
              <a:rPr lang="it-IT" sz="1400" dirty="0"/>
              <a:t>lettori </a:t>
            </a:r>
            <a:r>
              <a:rPr lang="it-IT" sz="1400" dirty="0" smtClean="0"/>
              <a:t>possono inserire nella libreria un </a:t>
            </a:r>
            <a:r>
              <a:rPr lang="it-IT" sz="1400" dirty="0"/>
              <a:t>libro che vogliono condividere con gli altri. </a:t>
            </a:r>
          </a:p>
        </p:txBody>
      </p:sp>
      <p:sp>
        <p:nvSpPr>
          <p:cNvPr id="10" name="Rettangolo 9"/>
          <p:cNvSpPr/>
          <p:nvPr/>
        </p:nvSpPr>
        <p:spPr>
          <a:xfrm>
            <a:off x="4994252" y="5366892"/>
            <a:ext cx="4045389" cy="738664"/>
          </a:xfrm>
          <a:prstGeom prst="rect">
            <a:avLst/>
          </a:prstGeom>
        </p:spPr>
        <p:txBody>
          <a:bodyPr wrap="square">
            <a:spAutoFit/>
          </a:bodyPr>
          <a:lstStyle/>
          <a:p>
            <a:pPr algn="just"/>
            <a:r>
              <a:rPr lang="it-IT" sz="1400" b="1" dirty="0"/>
              <a:t>5.  </a:t>
            </a:r>
            <a:r>
              <a:rPr lang="it-IT" sz="1400" b="1" dirty="0" smtClean="0"/>
              <a:t>	Cambiate </a:t>
            </a:r>
            <a:r>
              <a:rPr lang="it-IT" sz="1400" b="1" dirty="0"/>
              <a:t>i libri </a:t>
            </a:r>
            <a:r>
              <a:rPr lang="it-IT" sz="1400" b="1" dirty="0" smtClean="0"/>
              <a:t>spesso</a:t>
            </a:r>
            <a:r>
              <a:rPr lang="it-IT" sz="1400" dirty="0" smtClean="0"/>
              <a:t>. Le persone tornano spesso </a:t>
            </a:r>
            <a:r>
              <a:rPr lang="it-IT" sz="1400" dirty="0"/>
              <a:t>per vedere cosa c’è di nuovo, e se </a:t>
            </a:r>
            <a:r>
              <a:rPr lang="it-IT" sz="1400" dirty="0" smtClean="0"/>
              <a:t>trovano sempre </a:t>
            </a:r>
            <a:r>
              <a:rPr lang="it-IT" sz="1400" dirty="0"/>
              <a:t>gli stessi libri </a:t>
            </a:r>
            <a:r>
              <a:rPr lang="it-IT" sz="1400" dirty="0" smtClean="0"/>
              <a:t>non tornano </a:t>
            </a:r>
            <a:r>
              <a:rPr lang="it-IT" sz="1400" dirty="0"/>
              <a:t>più. </a:t>
            </a:r>
          </a:p>
        </p:txBody>
      </p:sp>
    </p:spTree>
    <p:extLst>
      <p:ext uri="{BB962C8B-B14F-4D97-AF65-F5344CB8AC3E}">
        <p14:creationId xmlns:p14="http://schemas.microsoft.com/office/powerpoint/2010/main" val="547002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979" y="0"/>
            <a:ext cx="91223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7942998" y="136477"/>
            <a:ext cx="873456" cy="382137"/>
          </a:xfrm>
          <a:prstGeom prst="rect">
            <a:avLst/>
          </a:prstGeom>
          <a:noFill/>
        </p:spPr>
        <p:txBody>
          <a:bodyPr wrap="square" rtlCol="0">
            <a:spAutoFit/>
          </a:bodyPr>
          <a:lstStyle/>
          <a:p>
            <a:pPr algn="ctr"/>
            <a:r>
              <a:rPr lang="it-IT" b="1" dirty="0" smtClean="0"/>
              <a:t>Fano</a:t>
            </a:r>
            <a:endParaRPr lang="it-IT" b="1" dirty="0"/>
          </a:p>
        </p:txBody>
      </p:sp>
    </p:spTree>
    <p:extLst>
      <p:ext uri="{BB962C8B-B14F-4D97-AF65-F5344CB8AC3E}">
        <p14:creationId xmlns:p14="http://schemas.microsoft.com/office/powerpoint/2010/main" val="1142720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61684159"/>
              </p:ext>
            </p:extLst>
          </p:nvPr>
        </p:nvGraphicFramePr>
        <p:xfrm>
          <a:off x="299543" y="414594"/>
          <a:ext cx="8592208" cy="6270228"/>
        </p:xfrm>
        <a:graphic>
          <a:graphicData uri="http://schemas.openxmlformats.org/drawingml/2006/table">
            <a:tbl>
              <a:tblPr firstRow="1" bandRow="1">
                <a:solidFill>
                  <a:srgbClr val="FFFF99"/>
                </a:solidFill>
                <a:tableStyleId>{5940675A-B579-460E-94D1-54222C63F5DA}</a:tableStyleId>
              </a:tblPr>
              <a:tblGrid>
                <a:gridCol w="2148052"/>
                <a:gridCol w="2148052"/>
                <a:gridCol w="2148052"/>
                <a:gridCol w="2148052"/>
              </a:tblGrid>
              <a:tr h="3008868">
                <a:tc>
                  <a:txBody>
                    <a:bodyPr/>
                    <a:lstStyle/>
                    <a:p>
                      <a:pPr marL="0" indent="0">
                        <a:buNone/>
                      </a:pPr>
                      <a:r>
                        <a:rPr lang="it-IT" sz="1600" b="1" dirty="0" smtClean="0"/>
                        <a:t>1. Zone della città</a:t>
                      </a:r>
                    </a:p>
                    <a:p>
                      <a:pPr marL="0" indent="0">
                        <a:buNone/>
                      </a:pPr>
                      <a:r>
                        <a:rPr lang="it-IT" sz="1600" dirty="0" smtClean="0"/>
                        <a:t>Consiglio: scegliete posti trafficati</a:t>
                      </a:r>
                      <a:endParaRPr lang="it-IT" sz="1600" i="1" dirty="0" smtClean="0"/>
                    </a:p>
                    <a:p>
                      <a:pPr marL="0" indent="0">
                        <a:buNone/>
                      </a:pPr>
                      <a:endParaRPr lang="it-IT" sz="1600" i="1" dirty="0" smtClean="0"/>
                    </a:p>
                    <a:p>
                      <a:pPr marL="0" indent="0">
                        <a:buNone/>
                      </a:pPr>
                      <a:r>
                        <a:rPr lang="it-IT" sz="1600" dirty="0" smtClean="0"/>
                        <a:t>Scegliete</a:t>
                      </a:r>
                      <a:r>
                        <a:rPr lang="it-IT" sz="1600" baseline="0" dirty="0" smtClean="0"/>
                        <a:t> </a:t>
                      </a:r>
                      <a:r>
                        <a:rPr lang="it-IT" sz="1600" dirty="0" smtClean="0"/>
                        <a:t> 3/4</a:t>
                      </a:r>
                      <a:r>
                        <a:rPr lang="it-IT" sz="1600" baseline="0" dirty="0" smtClean="0"/>
                        <a:t> </a:t>
                      </a:r>
                      <a:r>
                        <a:rPr lang="it-IT" sz="1600" dirty="0" smtClean="0"/>
                        <a:t> zone</a:t>
                      </a:r>
                      <a:r>
                        <a:rPr lang="it-IT" sz="1600" baseline="0" dirty="0" smtClean="0"/>
                        <a:t> a</a:t>
                      </a:r>
                      <a:r>
                        <a:rPr lang="it-IT" sz="1600" dirty="0" smtClean="0"/>
                        <a:t> Fano.</a:t>
                      </a:r>
                    </a:p>
                    <a:p>
                      <a:pPr marL="0" indent="0">
                        <a:buNone/>
                      </a:pPr>
                      <a:r>
                        <a:rPr lang="it-IT" sz="1600" dirty="0" smtClean="0"/>
                        <a:t>Le</a:t>
                      </a:r>
                      <a:r>
                        <a:rPr lang="it-IT" sz="1600" baseline="0" dirty="0" smtClean="0"/>
                        <a:t> persone possono sedersi e leggere lì il libro o portarlo a casa?</a:t>
                      </a:r>
                      <a:endParaRPr lang="it-IT" sz="1600" dirty="0" smtClean="0"/>
                    </a:p>
                    <a:p>
                      <a:endParaRPr lang="it-IT" sz="1600" dirty="0"/>
                    </a:p>
                  </a:txBody>
                  <a:tcPr/>
                </a:tc>
                <a:tc>
                  <a:txBody>
                    <a:bodyPr/>
                    <a:lstStyle/>
                    <a:p>
                      <a:r>
                        <a:rPr lang="it-IT" sz="1600" b="1" dirty="0" smtClean="0"/>
                        <a:t>2.</a:t>
                      </a:r>
                      <a:r>
                        <a:rPr lang="it-IT" sz="1600" b="1" baseline="0" dirty="0" smtClean="0"/>
                        <a:t> Librerie/scaffali</a:t>
                      </a:r>
                    </a:p>
                    <a:p>
                      <a:endParaRPr lang="it-IT" sz="1600" b="1" baseline="0" dirty="0" smtClean="0"/>
                    </a:p>
                    <a:p>
                      <a:r>
                        <a:rPr lang="it-IT" sz="1600" b="0" baseline="0" dirty="0" smtClean="0"/>
                        <a:t>Che tipo di scaffali /contenitori ? </a:t>
                      </a:r>
                    </a:p>
                    <a:p>
                      <a:r>
                        <a:rPr lang="it-IT" sz="1600" b="0" baseline="0" dirty="0" smtClean="0"/>
                        <a:t>Di quale materiale? Dove  metterli? All’interno, all’esterno? </a:t>
                      </a:r>
                    </a:p>
                    <a:p>
                      <a:endParaRPr lang="it-IT" sz="1600" b="0" baseline="0" dirty="0" smtClean="0"/>
                    </a:p>
                    <a:p>
                      <a:endParaRPr lang="it-IT" sz="1600" baseline="0" dirty="0" smtClean="0"/>
                    </a:p>
                    <a:p>
                      <a:endParaRPr lang="it-IT" sz="1600" baseline="0" dirty="0" smtClean="0"/>
                    </a:p>
                  </a:txBody>
                  <a:tcPr/>
                </a:tc>
                <a:tc>
                  <a:txBody>
                    <a:bodyPr/>
                    <a:lstStyle/>
                    <a:p>
                      <a:r>
                        <a:rPr lang="it-IT" sz="1600" b="1" dirty="0" smtClean="0"/>
                        <a:t>3. Scelta</a:t>
                      </a:r>
                      <a:r>
                        <a:rPr lang="it-IT" sz="1600" b="1" baseline="0" dirty="0" smtClean="0"/>
                        <a:t> dei libri</a:t>
                      </a:r>
                      <a:endParaRPr lang="it-IT" sz="1600" b="1" dirty="0" smtClean="0"/>
                    </a:p>
                    <a:p>
                      <a:endParaRPr lang="it-IT" sz="1600" b="1" dirty="0" smtClean="0"/>
                    </a:p>
                    <a:p>
                      <a:r>
                        <a:rPr lang="it-IT" sz="1600" dirty="0" smtClean="0"/>
                        <a:t>Quali generi?</a:t>
                      </a:r>
                    </a:p>
                    <a:p>
                      <a:r>
                        <a:rPr lang="it-IT" sz="1600" dirty="0" smtClean="0"/>
                        <a:t>Stato dei libri</a:t>
                      </a:r>
                    </a:p>
                    <a:p>
                      <a:r>
                        <a:rPr lang="it-IT" sz="1600" dirty="0" smtClean="0"/>
                        <a:t>Età</a:t>
                      </a:r>
                      <a:r>
                        <a:rPr lang="it-IT" sz="1600" baseline="0" dirty="0" smtClean="0"/>
                        <a:t> di pubblicazione</a:t>
                      </a:r>
                      <a:endParaRPr lang="it-IT" sz="1600" dirty="0" smtClean="0"/>
                    </a:p>
                    <a:p>
                      <a:endParaRPr lang="it-IT" sz="1600" dirty="0"/>
                    </a:p>
                  </a:txBody>
                  <a:tcPr/>
                </a:tc>
                <a:tc>
                  <a:txBody>
                    <a:bodyPr/>
                    <a:lstStyle/>
                    <a:p>
                      <a:r>
                        <a:rPr lang="it-IT" sz="1600" b="1" dirty="0" smtClean="0"/>
                        <a:t>4. Gestione</a:t>
                      </a:r>
                    </a:p>
                    <a:p>
                      <a:endParaRPr lang="it-IT" sz="1600" b="1" dirty="0" smtClean="0"/>
                    </a:p>
                    <a:p>
                      <a:r>
                        <a:rPr lang="it-IT" sz="1600" b="0" dirty="0" smtClean="0"/>
                        <a:t>Chi </a:t>
                      </a:r>
                      <a:r>
                        <a:rPr lang="it-IT" sz="1600" b="0" baseline="0" dirty="0" smtClean="0"/>
                        <a:t> sceglie i libri? Chi è responsabile della gestione: numero dei libri, lo stato di conservazione? Chi si occupa di portare nuovi libri nelle diverse zone? Chi controlla che i libri vengono restituiti? </a:t>
                      </a:r>
                      <a:endParaRPr lang="it-IT" sz="1600" b="0" dirty="0" smtClean="0"/>
                    </a:p>
                  </a:txBody>
                  <a:tcPr/>
                </a:tc>
              </a:tr>
              <a:tr h="3008868">
                <a:tc>
                  <a:txBody>
                    <a:bodyPr/>
                    <a:lstStyle/>
                    <a:p>
                      <a:r>
                        <a:rPr lang="it-IT" sz="1600" b="1" dirty="0" smtClean="0"/>
                        <a:t>5. Logo</a:t>
                      </a:r>
                      <a:endParaRPr lang="it-IT" sz="1600" baseline="0" dirty="0" smtClean="0"/>
                    </a:p>
                    <a:p>
                      <a:endParaRPr lang="it-IT" sz="1600" baseline="0" dirty="0" smtClean="0"/>
                    </a:p>
                    <a:p>
                      <a:r>
                        <a:rPr lang="it-IT" sz="1600" dirty="0" smtClean="0"/>
                        <a:t>Logo da mettere nella copertina per riconoscere il libro  e ricordare alle persone di riportarlo (presentate</a:t>
                      </a:r>
                      <a:r>
                        <a:rPr lang="it-IT" sz="1600" baseline="0" dirty="0" smtClean="0"/>
                        <a:t> il logo)</a:t>
                      </a:r>
                    </a:p>
                    <a:p>
                      <a:endParaRPr lang="it-IT" sz="1600" baseline="0" dirty="0" smtClean="0"/>
                    </a:p>
                    <a:p>
                      <a:endParaRPr lang="it-IT" sz="1600" baseline="0" dirty="0" smtClean="0"/>
                    </a:p>
                    <a:p>
                      <a:endParaRPr lang="it-IT" sz="1600" baseline="0" dirty="0" smtClean="0"/>
                    </a:p>
                    <a:p>
                      <a:endParaRPr lang="it-IT" sz="1600" baseline="0" dirty="0" smtClean="0"/>
                    </a:p>
                    <a:p>
                      <a:endParaRPr lang="it-IT" sz="1600" baseline="0" dirty="0" smtClean="0"/>
                    </a:p>
                  </a:txBody>
                  <a:tcPr/>
                </a:tc>
                <a:tc>
                  <a:txBody>
                    <a:bodyPr/>
                    <a:lstStyle/>
                    <a:p>
                      <a:r>
                        <a:rPr lang="it-IT" sz="1600" b="1" dirty="0" smtClean="0"/>
                        <a:t>6. Libri</a:t>
                      </a:r>
                    </a:p>
                    <a:p>
                      <a:endParaRPr lang="it-IT" sz="1600" b="1" dirty="0" smtClean="0"/>
                    </a:p>
                    <a:p>
                      <a:r>
                        <a:rPr lang="it-IT" sz="1600" dirty="0" smtClean="0"/>
                        <a:t>Dove trovate il libri? Donazioni</a:t>
                      </a:r>
                      <a:r>
                        <a:rPr lang="it-IT" sz="1600" baseline="0" dirty="0" smtClean="0"/>
                        <a:t> di privati o biblioteche o librerie? </a:t>
                      </a:r>
                    </a:p>
                    <a:p>
                      <a:r>
                        <a:rPr lang="it-IT" sz="1600" baseline="0" dirty="0" smtClean="0"/>
                        <a:t>Se comperate dei libri con quali soldi?</a:t>
                      </a:r>
                    </a:p>
                  </a:txBody>
                  <a:tcPr/>
                </a:tc>
                <a:tc>
                  <a:txBody>
                    <a:bodyPr/>
                    <a:lstStyle/>
                    <a:p>
                      <a:pPr marL="0" indent="0">
                        <a:buNone/>
                      </a:pPr>
                      <a:r>
                        <a:rPr lang="it-IT" sz="1600" b="1" dirty="0" smtClean="0"/>
                        <a:t>7. Regole</a:t>
                      </a:r>
                    </a:p>
                    <a:p>
                      <a:pPr marL="0" indent="0">
                        <a:buNone/>
                      </a:pPr>
                      <a:endParaRPr lang="it-IT" sz="1600" dirty="0" smtClean="0"/>
                    </a:p>
                    <a:p>
                      <a:pPr marL="0" indent="0">
                        <a:buNone/>
                      </a:pPr>
                      <a:r>
                        <a:rPr lang="it-IT" sz="1600" dirty="0" smtClean="0"/>
                        <a:t>Ci sono delle regole che</a:t>
                      </a:r>
                      <a:r>
                        <a:rPr lang="it-IT" sz="1600" baseline="0" dirty="0" smtClean="0"/>
                        <a:t> le persone devono sapere quando prendono in prestito un libro? Come comunicate queste regole?</a:t>
                      </a:r>
                      <a:endParaRPr lang="it-IT" sz="1600" dirty="0"/>
                    </a:p>
                  </a:txBody>
                  <a:tcPr/>
                </a:tc>
                <a:tc>
                  <a:txBody>
                    <a:bodyPr/>
                    <a:lstStyle/>
                    <a:p>
                      <a:r>
                        <a:rPr lang="it-IT" sz="1600" b="1" dirty="0" smtClean="0"/>
                        <a:t>8. Informazioni  varie</a:t>
                      </a:r>
                    </a:p>
                    <a:p>
                      <a:endParaRPr lang="it-IT" sz="1600" dirty="0" smtClean="0"/>
                    </a:p>
                    <a:p>
                      <a:r>
                        <a:rPr lang="it-IT" sz="1600" dirty="0" smtClean="0"/>
                        <a:t>Il</a:t>
                      </a:r>
                      <a:r>
                        <a:rPr lang="it-IT" sz="1600" baseline="0" dirty="0" smtClean="0"/>
                        <a:t> vostro </a:t>
                      </a:r>
                      <a:r>
                        <a:rPr lang="it-IT" sz="1600" baseline="0" dirty="0" err="1" smtClean="0"/>
                        <a:t>bookcrossing</a:t>
                      </a:r>
                      <a:r>
                        <a:rPr lang="it-IT" sz="1600" baseline="0" dirty="0" smtClean="0"/>
                        <a:t> ha un nome particolare?</a:t>
                      </a:r>
                    </a:p>
                    <a:p>
                      <a:r>
                        <a:rPr lang="it-IT" sz="1600" baseline="0" dirty="0" smtClean="0"/>
                        <a:t>Farete l’inaugurazione di questa iniziativa? Se sì inviate qualcuno famoso?</a:t>
                      </a:r>
                    </a:p>
                    <a:p>
                      <a:r>
                        <a:rPr lang="it-IT" sz="1600" baseline="0" dirty="0" smtClean="0"/>
                        <a:t>Come farete sapere alle persone che c’è un </a:t>
                      </a:r>
                      <a:r>
                        <a:rPr lang="it-IT" sz="1600" baseline="0" dirty="0" err="1" smtClean="0"/>
                        <a:t>bookcrossing</a:t>
                      </a:r>
                      <a:r>
                        <a:rPr lang="it-IT" sz="1600" baseline="0" dirty="0" smtClean="0"/>
                        <a:t> in varie zone di Fano?</a:t>
                      </a:r>
                      <a:endParaRPr lang="it-IT" sz="1600" dirty="0"/>
                    </a:p>
                  </a:txBody>
                  <a:tcPr/>
                </a:tc>
              </a:tr>
            </a:tbl>
          </a:graphicData>
        </a:graphic>
      </p:graphicFrame>
      <p:pic>
        <p:nvPicPr>
          <p:cNvPr id="6147" name="Picture 3" descr="C:\Users\Mara\AppData\Local\Microsoft\Windows\INetCache\IE\QSRH39G2\scissors_PNG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4482">
            <a:off x="0" y="-23650"/>
            <a:ext cx="520262" cy="551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ara\AppData\Local\Microsoft\Windows\INetCache\IE\QSRH39G2\scissors_PNG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57355">
            <a:off x="-1" y="3092667"/>
            <a:ext cx="520262" cy="55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919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1069" y="270453"/>
            <a:ext cx="8802806" cy="4370427"/>
          </a:xfrm>
          <a:prstGeom prst="rect">
            <a:avLst/>
          </a:prstGeom>
          <a:noFill/>
        </p:spPr>
        <p:txBody>
          <a:bodyPr wrap="square" rtlCol="0">
            <a:spAutoFit/>
          </a:bodyPr>
          <a:lstStyle/>
          <a:p>
            <a:pPr algn="ctr"/>
            <a:r>
              <a:rPr lang="it-IT" dirty="0" smtClean="0"/>
              <a:t> Abilità orale</a:t>
            </a:r>
          </a:p>
          <a:p>
            <a:pPr algn="ctr"/>
            <a:r>
              <a:rPr lang="en-US" sz="2000" b="1" dirty="0" smtClean="0"/>
              <a:t>“</a:t>
            </a:r>
            <a:r>
              <a:rPr lang="en-US" sz="2000" b="1" dirty="0" err="1" smtClean="0"/>
              <a:t>Appuntamento</a:t>
            </a:r>
            <a:r>
              <a:rPr lang="en-US" sz="2000" b="1" dirty="0" smtClean="0"/>
              <a:t> al </a:t>
            </a:r>
            <a:r>
              <a:rPr lang="en-US" sz="2000" b="1" dirty="0" err="1" smtClean="0"/>
              <a:t>buio</a:t>
            </a:r>
            <a:r>
              <a:rPr lang="en-US" sz="2000" b="1" dirty="0" smtClean="0"/>
              <a:t> con un </a:t>
            </a:r>
            <a:r>
              <a:rPr lang="en-US" sz="2000" b="1" dirty="0" err="1" smtClean="0"/>
              <a:t>libro</a:t>
            </a:r>
            <a:r>
              <a:rPr lang="en-US" sz="2000" b="1" dirty="0" smtClean="0"/>
              <a:t>“</a:t>
            </a:r>
          </a:p>
          <a:p>
            <a:pPr algn="ctr"/>
            <a:endParaRPr lang="en-US" b="1" dirty="0" smtClean="0"/>
          </a:p>
          <a:p>
            <a:pPr algn="ctr"/>
            <a:endParaRPr lang="en-US" b="1" dirty="0"/>
          </a:p>
          <a:p>
            <a:pPr algn="ctr"/>
            <a:endParaRPr lang="en-US" b="1" dirty="0" smtClean="0"/>
          </a:p>
          <a:p>
            <a:r>
              <a:rPr lang="en-US" b="1" dirty="0" smtClean="0"/>
              <a:t>Prima parte: “</a:t>
            </a:r>
            <a:r>
              <a:rPr lang="en-US" b="1" dirty="0" err="1" smtClean="0"/>
              <a:t>Appuntamento</a:t>
            </a:r>
            <a:r>
              <a:rPr lang="en-US" b="1" dirty="0" smtClean="0"/>
              <a:t> al </a:t>
            </a:r>
            <a:r>
              <a:rPr lang="en-US" b="1" dirty="0" err="1" smtClean="0"/>
              <a:t>buio</a:t>
            </a:r>
            <a:r>
              <a:rPr lang="en-US" b="1" dirty="0" smtClean="0"/>
              <a:t> con un </a:t>
            </a:r>
            <a:r>
              <a:rPr lang="en-US" b="1" dirty="0" err="1" smtClean="0"/>
              <a:t>libro</a:t>
            </a:r>
            <a:r>
              <a:rPr lang="en-US" b="1" dirty="0" smtClean="0"/>
              <a:t>”</a:t>
            </a:r>
            <a:endParaRPr lang="en-US" b="1" cap="all" dirty="0"/>
          </a:p>
          <a:p>
            <a:endParaRPr lang="en-US" sz="1400" b="1" cap="all" dirty="0" smtClean="0"/>
          </a:p>
          <a:p>
            <a:pPr marL="285750" indent="-285750">
              <a:buFont typeface="Arial" panose="020B0604020202020204" pitchFamily="34" charset="0"/>
              <a:buChar char="•"/>
            </a:pPr>
            <a:r>
              <a:rPr lang="it-IT" sz="1400" dirty="0" smtClean="0"/>
              <a:t>Disporre  gli studenti in un circolo con un libro coperto su ciascun banco. </a:t>
            </a:r>
          </a:p>
          <a:p>
            <a:pPr marL="285750" indent="-285750">
              <a:buFont typeface="Arial" panose="020B0604020202020204" pitchFamily="34" charset="0"/>
              <a:buChar char="•"/>
            </a:pPr>
            <a:r>
              <a:rPr lang="it-IT" sz="1400" dirty="0" smtClean="0"/>
              <a:t>Consegnare a ogni studente una copia del documento </a:t>
            </a:r>
            <a:r>
              <a:rPr lang="it-IT" sz="1400" b="1" dirty="0" smtClean="0"/>
              <a:t>Appuntamento al buio -  Classifica.  </a:t>
            </a:r>
            <a:r>
              <a:rPr lang="it-IT" sz="1400" dirty="0" smtClean="0"/>
              <a:t>Spiegare che avranno approssimativamente  2 minuti per guardare gli indizi presenti sulla copertina dei loro libri. Devono prendere appunti sul livello d’interesse che potrebbero avere per il libro.  Alla fine dei 2 minuti passano il libro alla persona a destra e ricevono un secondo libro per altri 2 minuti. Così via fino alla fine della lista dei libri. Usare un timer o un campanello per scandire il tempo.</a:t>
            </a:r>
          </a:p>
          <a:p>
            <a:pPr marL="285750" indent="-285750">
              <a:buFont typeface="Arial" panose="020B0604020202020204" pitchFamily="34" charset="0"/>
              <a:buChar char="•"/>
            </a:pPr>
            <a:r>
              <a:rPr lang="it-IT" sz="1400" dirty="0" smtClean="0"/>
              <a:t>Continuare i giri di 2 minuti fino a quando  tutti gli studenti hanno avuto un “appuntamento” con ciascun libro.</a:t>
            </a:r>
          </a:p>
          <a:p>
            <a:pPr marL="285750" indent="-285750">
              <a:buFont typeface="Arial" panose="020B0604020202020204" pitchFamily="34" charset="0"/>
              <a:buChar char="•"/>
            </a:pPr>
            <a:r>
              <a:rPr lang="it-IT" sz="1400" dirty="0" smtClean="0"/>
              <a:t>Dare 10-15 minuti agli studenti per rivedere quei libri di cui non sono sicuri, per restringere le scelte a 5 libri che pensano di voler leggere, mettendo numeri 1-5 (1 </a:t>
            </a:r>
            <a:r>
              <a:rPr lang="it-IT" sz="1400" dirty="0" err="1" smtClean="0"/>
              <a:t>é</a:t>
            </a:r>
            <a:r>
              <a:rPr lang="it-IT" sz="1400" dirty="0" smtClean="0"/>
              <a:t> la prima scelta)</a:t>
            </a:r>
          </a:p>
          <a:p>
            <a:endParaRPr lang="en-US" sz="1400" dirty="0"/>
          </a:p>
          <a:p>
            <a:pPr algn="ctr"/>
            <a:endParaRPr lang="en-US" sz="1400" b="1"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441"/>
          <a:stretch/>
        </p:blipFill>
        <p:spPr bwMode="auto">
          <a:xfrm rot="167161">
            <a:off x="6673361" y="789067"/>
            <a:ext cx="2171866" cy="134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t="19384" b="9881"/>
          <a:stretch/>
        </p:blipFill>
        <p:spPr>
          <a:xfrm>
            <a:off x="1401170" y="4599296"/>
            <a:ext cx="6096000" cy="21290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4497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677" y="22219"/>
            <a:ext cx="5496514" cy="1683356"/>
          </a:xfrm>
          <a:prstGeom prst="rect">
            <a:avLst/>
          </a:prstGeom>
        </p:spPr>
      </p:pic>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120047" y="1617949"/>
            <a:ext cx="1693818" cy="2327201"/>
          </a:xfrm>
          <a:prstGeom prst="rect">
            <a:avLst/>
          </a:prstGeom>
        </p:spPr>
      </p:pic>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1813865" y="1617949"/>
            <a:ext cx="1693818" cy="2327201"/>
          </a:xfrm>
          <a:prstGeom prst="rect">
            <a:avLst/>
          </a:prstGeom>
        </p:spPr>
      </p:pic>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3627552" y="1617948"/>
            <a:ext cx="1693818" cy="2327201"/>
          </a:xfrm>
          <a:prstGeom prst="rect">
            <a:avLst/>
          </a:prstGeom>
        </p:spPr>
      </p:pic>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5438932" y="1617949"/>
            <a:ext cx="1693818" cy="2327201"/>
          </a:xfrm>
          <a:prstGeom prst="rect">
            <a:avLst/>
          </a:prstGeom>
        </p:spPr>
      </p:pic>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7252047" y="1617949"/>
            <a:ext cx="1693818" cy="2327201"/>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123818" y="4236047"/>
            <a:ext cx="1693818" cy="2327201"/>
          </a:xfrm>
          <a:prstGeom prst="rect">
            <a:avLst/>
          </a:prstGeom>
        </p:spPr>
      </p:pic>
      <p:pic>
        <p:nvPicPr>
          <p:cNvPr id="9" name="Immagine 8"/>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1872976" y="4236046"/>
            <a:ext cx="1693818" cy="2327201"/>
          </a:xfrm>
          <a:prstGeom prst="rect">
            <a:avLst/>
          </a:prstGeom>
        </p:spPr>
      </p:pic>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3627552" y="4236047"/>
            <a:ext cx="1693818" cy="2327201"/>
          </a:xfrm>
          <a:prstGeom prst="rect">
            <a:avLst/>
          </a:prstGeom>
        </p:spPr>
      </p:pic>
      <p:pic>
        <p:nvPicPr>
          <p:cNvPr id="11" name="Immagine 10"/>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5438932" y="4236045"/>
            <a:ext cx="1693818" cy="2327201"/>
          </a:xfrm>
          <a:prstGeom prst="rect">
            <a:avLst/>
          </a:prstGeom>
        </p:spPr>
      </p:pic>
      <p:pic>
        <p:nvPicPr>
          <p:cNvPr id="12" name="Immagine 11"/>
          <p:cNvPicPr>
            <a:picLocks noChangeAspect="1"/>
          </p:cNvPicPr>
          <p:nvPr/>
        </p:nvPicPr>
        <p:blipFill rotWithShape="1">
          <a:blip r:embed="rId3" cstate="print">
            <a:extLst>
              <a:ext uri="{28A0092B-C50C-407E-A947-70E740481C1C}">
                <a14:useLocalDpi xmlns:a14="http://schemas.microsoft.com/office/drawing/2010/main" val="0"/>
              </a:ext>
            </a:extLst>
          </a:blip>
          <a:srcRect l="19484" t="7413" r="16935" b="12440"/>
          <a:stretch/>
        </p:blipFill>
        <p:spPr>
          <a:xfrm>
            <a:off x="7255580" y="4236047"/>
            <a:ext cx="1693818" cy="2327201"/>
          </a:xfrm>
          <a:prstGeom prst="rect">
            <a:avLst/>
          </a:prstGeom>
        </p:spPr>
      </p:pic>
      <p:sp>
        <p:nvSpPr>
          <p:cNvPr id="13" name="Oval 12"/>
          <p:cNvSpPr>
            <a:spLocks noChangeArrowheads="1"/>
          </p:cNvSpPr>
          <p:nvPr/>
        </p:nvSpPr>
        <p:spPr bwMode="auto">
          <a:xfrm>
            <a:off x="804106" y="1748147"/>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1</a:t>
            </a:r>
            <a:endParaRPr lang="it-IT" altLang="it-IT" sz="1100" b="1" dirty="0">
              <a:solidFill>
                <a:srgbClr val="000000"/>
              </a:solidFill>
            </a:endParaRPr>
          </a:p>
        </p:txBody>
      </p:sp>
      <p:sp>
        <p:nvSpPr>
          <p:cNvPr id="14" name="Oval 12"/>
          <p:cNvSpPr>
            <a:spLocks noChangeArrowheads="1"/>
          </p:cNvSpPr>
          <p:nvPr/>
        </p:nvSpPr>
        <p:spPr bwMode="auto">
          <a:xfrm>
            <a:off x="2497924" y="1732766"/>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2</a:t>
            </a:r>
            <a:endParaRPr lang="it-IT" altLang="it-IT" sz="1100" b="1" dirty="0">
              <a:solidFill>
                <a:srgbClr val="000000"/>
              </a:solidFill>
            </a:endParaRPr>
          </a:p>
        </p:txBody>
      </p:sp>
      <p:sp>
        <p:nvSpPr>
          <p:cNvPr id="15" name="Oval 12"/>
          <p:cNvSpPr>
            <a:spLocks noChangeArrowheads="1"/>
          </p:cNvSpPr>
          <p:nvPr/>
        </p:nvSpPr>
        <p:spPr bwMode="auto">
          <a:xfrm>
            <a:off x="4311611" y="1764067"/>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3</a:t>
            </a:r>
            <a:endParaRPr lang="it-IT" altLang="it-IT" sz="1100" b="1" dirty="0">
              <a:solidFill>
                <a:srgbClr val="000000"/>
              </a:solidFill>
            </a:endParaRPr>
          </a:p>
        </p:txBody>
      </p:sp>
      <p:sp>
        <p:nvSpPr>
          <p:cNvPr id="16" name="Oval 12"/>
          <p:cNvSpPr>
            <a:spLocks noChangeArrowheads="1"/>
          </p:cNvSpPr>
          <p:nvPr/>
        </p:nvSpPr>
        <p:spPr bwMode="auto">
          <a:xfrm>
            <a:off x="6122991" y="1748147"/>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4</a:t>
            </a:r>
            <a:endParaRPr lang="it-IT" altLang="it-IT" sz="1100" b="1" dirty="0">
              <a:solidFill>
                <a:srgbClr val="000000"/>
              </a:solidFill>
            </a:endParaRPr>
          </a:p>
        </p:txBody>
      </p:sp>
      <p:sp>
        <p:nvSpPr>
          <p:cNvPr id="17" name="Oval 12"/>
          <p:cNvSpPr>
            <a:spLocks noChangeArrowheads="1"/>
          </p:cNvSpPr>
          <p:nvPr/>
        </p:nvSpPr>
        <p:spPr bwMode="auto">
          <a:xfrm>
            <a:off x="7936106" y="1731032"/>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5</a:t>
            </a:r>
            <a:endParaRPr lang="it-IT" altLang="it-IT" sz="1100" b="1" dirty="0">
              <a:solidFill>
                <a:srgbClr val="000000"/>
              </a:solidFill>
            </a:endParaRPr>
          </a:p>
        </p:txBody>
      </p:sp>
      <p:sp>
        <p:nvSpPr>
          <p:cNvPr id="18" name="Oval 12"/>
          <p:cNvSpPr>
            <a:spLocks noChangeArrowheads="1"/>
          </p:cNvSpPr>
          <p:nvPr/>
        </p:nvSpPr>
        <p:spPr bwMode="auto">
          <a:xfrm>
            <a:off x="804106" y="4364512"/>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6</a:t>
            </a:r>
            <a:endParaRPr lang="it-IT" altLang="it-IT" sz="1100" b="1" dirty="0">
              <a:solidFill>
                <a:srgbClr val="000000"/>
              </a:solidFill>
            </a:endParaRPr>
          </a:p>
        </p:txBody>
      </p:sp>
      <p:sp>
        <p:nvSpPr>
          <p:cNvPr id="19" name="Oval 12"/>
          <p:cNvSpPr>
            <a:spLocks noChangeArrowheads="1"/>
          </p:cNvSpPr>
          <p:nvPr/>
        </p:nvSpPr>
        <p:spPr bwMode="auto">
          <a:xfrm>
            <a:off x="2497924" y="4395813"/>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7</a:t>
            </a:r>
            <a:endParaRPr lang="it-IT" altLang="it-IT" sz="1100" b="1" dirty="0">
              <a:solidFill>
                <a:srgbClr val="000000"/>
              </a:solidFill>
            </a:endParaRPr>
          </a:p>
        </p:txBody>
      </p:sp>
      <p:sp>
        <p:nvSpPr>
          <p:cNvPr id="20" name="Oval 12"/>
          <p:cNvSpPr>
            <a:spLocks noChangeArrowheads="1"/>
          </p:cNvSpPr>
          <p:nvPr/>
        </p:nvSpPr>
        <p:spPr bwMode="auto">
          <a:xfrm>
            <a:off x="4311611" y="4360506"/>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8</a:t>
            </a:r>
            <a:endParaRPr lang="it-IT" altLang="it-IT" sz="1100" b="1" dirty="0">
              <a:solidFill>
                <a:srgbClr val="000000"/>
              </a:solidFill>
            </a:endParaRPr>
          </a:p>
        </p:txBody>
      </p:sp>
      <p:sp>
        <p:nvSpPr>
          <p:cNvPr id="21" name="Oval 12"/>
          <p:cNvSpPr>
            <a:spLocks noChangeArrowheads="1"/>
          </p:cNvSpPr>
          <p:nvPr/>
        </p:nvSpPr>
        <p:spPr bwMode="auto">
          <a:xfrm>
            <a:off x="6122991" y="4323568"/>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9</a:t>
            </a:r>
            <a:endParaRPr lang="it-IT" altLang="it-IT" sz="1100" b="1" dirty="0">
              <a:solidFill>
                <a:srgbClr val="000000"/>
              </a:solidFill>
            </a:endParaRPr>
          </a:p>
        </p:txBody>
      </p:sp>
      <p:sp>
        <p:nvSpPr>
          <p:cNvPr id="22" name="Oval 12"/>
          <p:cNvSpPr>
            <a:spLocks noChangeArrowheads="1"/>
          </p:cNvSpPr>
          <p:nvPr/>
        </p:nvSpPr>
        <p:spPr bwMode="auto">
          <a:xfrm>
            <a:off x="7821720" y="4322632"/>
            <a:ext cx="440086" cy="404299"/>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10</a:t>
            </a:r>
            <a:endParaRPr lang="it-IT" altLang="it-IT" sz="1100" b="1" dirty="0">
              <a:solidFill>
                <a:srgbClr val="000000"/>
              </a:solidFill>
            </a:endParaRPr>
          </a:p>
        </p:txBody>
      </p:sp>
      <p:sp>
        <p:nvSpPr>
          <p:cNvPr id="23" name="Rettangolo 22"/>
          <p:cNvSpPr/>
          <p:nvPr/>
        </p:nvSpPr>
        <p:spPr>
          <a:xfrm>
            <a:off x="251494" y="2442714"/>
            <a:ext cx="1441459" cy="1015663"/>
          </a:xfrm>
          <a:prstGeom prst="rect">
            <a:avLst/>
          </a:prstGeom>
        </p:spPr>
        <p:txBody>
          <a:bodyPr wrap="square">
            <a:spAutoFit/>
          </a:bodyPr>
          <a:lstStyle/>
          <a:p>
            <a:r>
              <a:rPr lang="it-IT" sz="1200" dirty="0"/>
              <a:t>Razzismo, lotta per la sopravvivenza, violenza, </a:t>
            </a:r>
            <a:r>
              <a:rPr lang="it-IT" sz="1200" dirty="0" smtClean="0"/>
              <a:t>segreti in </a:t>
            </a:r>
            <a:r>
              <a:rPr lang="it-IT" sz="1200" dirty="0"/>
              <a:t>un libro ricco di </a:t>
            </a:r>
            <a:r>
              <a:rPr lang="it-IT" sz="1200" dirty="0" err="1" smtClean="0"/>
              <a:t>suspence</a:t>
            </a:r>
            <a:r>
              <a:rPr lang="it-IT" sz="1200" dirty="0" smtClean="0"/>
              <a:t>.</a:t>
            </a:r>
            <a:endParaRPr lang="it-IT" sz="1200" dirty="0"/>
          </a:p>
        </p:txBody>
      </p:sp>
      <p:sp>
        <p:nvSpPr>
          <p:cNvPr id="24" name="Rettangolo 23"/>
          <p:cNvSpPr/>
          <p:nvPr/>
        </p:nvSpPr>
        <p:spPr>
          <a:xfrm>
            <a:off x="1936335" y="2452529"/>
            <a:ext cx="1448878" cy="1015663"/>
          </a:xfrm>
          <a:prstGeom prst="rect">
            <a:avLst/>
          </a:prstGeom>
        </p:spPr>
        <p:txBody>
          <a:bodyPr wrap="square">
            <a:spAutoFit/>
          </a:bodyPr>
          <a:lstStyle/>
          <a:p>
            <a:r>
              <a:rPr lang="it-IT" sz="1200" dirty="0"/>
              <a:t>I</a:t>
            </a:r>
            <a:r>
              <a:rPr lang="it-IT" sz="1200" dirty="0" smtClean="0"/>
              <a:t>l </a:t>
            </a:r>
            <a:r>
              <a:rPr lang="it-IT" sz="1200" dirty="0"/>
              <a:t>valore dei legami di </a:t>
            </a:r>
            <a:r>
              <a:rPr lang="it-IT" sz="1200" dirty="0" smtClean="0"/>
              <a:t>amicizia in un libro intenso, coinvolgente e profondo</a:t>
            </a:r>
            <a:endParaRPr lang="it-IT" dirty="0"/>
          </a:p>
        </p:txBody>
      </p:sp>
      <p:sp>
        <p:nvSpPr>
          <p:cNvPr id="25" name="Rettangolo 24"/>
          <p:cNvSpPr/>
          <p:nvPr/>
        </p:nvSpPr>
        <p:spPr>
          <a:xfrm>
            <a:off x="3776898" y="2442714"/>
            <a:ext cx="1351127" cy="1200329"/>
          </a:xfrm>
          <a:prstGeom prst="rect">
            <a:avLst/>
          </a:prstGeom>
        </p:spPr>
        <p:txBody>
          <a:bodyPr wrap="square">
            <a:spAutoFit/>
          </a:bodyPr>
          <a:lstStyle/>
          <a:p>
            <a:r>
              <a:rPr lang="it-IT" sz="1200" dirty="0"/>
              <a:t>L</a:t>
            </a:r>
            <a:r>
              <a:rPr lang="it-IT" sz="1200" dirty="0" smtClean="0"/>
              <a:t>a </a:t>
            </a:r>
            <a:r>
              <a:rPr lang="it-IT" sz="1200" dirty="0"/>
              <a:t>storia di giovani </a:t>
            </a:r>
            <a:r>
              <a:rPr lang="it-IT" sz="1200" dirty="0" smtClean="0"/>
              <a:t>con </a:t>
            </a:r>
            <a:r>
              <a:rPr lang="it-IT" sz="1200" dirty="0"/>
              <a:t>le loro difficoltà, </a:t>
            </a:r>
            <a:r>
              <a:rPr lang="it-IT" sz="1200" dirty="0" smtClean="0"/>
              <a:t>di giovani </a:t>
            </a:r>
            <a:r>
              <a:rPr lang="it-IT" sz="1200" dirty="0"/>
              <a:t>che con coraggio </a:t>
            </a:r>
            <a:r>
              <a:rPr lang="it-IT" sz="1200" dirty="0" smtClean="0"/>
              <a:t>vivono la loro vita</a:t>
            </a:r>
            <a:endParaRPr lang="it-IT" sz="1200" dirty="0"/>
          </a:p>
        </p:txBody>
      </p:sp>
      <p:sp>
        <p:nvSpPr>
          <p:cNvPr id="26" name="Rettangolo 25"/>
          <p:cNvSpPr/>
          <p:nvPr/>
        </p:nvSpPr>
        <p:spPr>
          <a:xfrm>
            <a:off x="5632992" y="2442712"/>
            <a:ext cx="1323833" cy="1384995"/>
          </a:xfrm>
          <a:prstGeom prst="rect">
            <a:avLst/>
          </a:prstGeom>
        </p:spPr>
        <p:txBody>
          <a:bodyPr wrap="square">
            <a:spAutoFit/>
          </a:bodyPr>
          <a:lstStyle/>
          <a:p>
            <a:r>
              <a:rPr lang="it-IT" sz="1200" dirty="0" smtClean="0"/>
              <a:t>Un </a:t>
            </a:r>
            <a:r>
              <a:rPr lang="it-IT" sz="1200" dirty="0"/>
              <a:t>libro che </a:t>
            </a:r>
            <a:r>
              <a:rPr lang="it-IT" sz="1200" dirty="0" smtClean="0"/>
              <a:t>parla dell’importanza </a:t>
            </a:r>
            <a:r>
              <a:rPr lang="it-IT" sz="1200" dirty="0"/>
              <a:t>delle passioni </a:t>
            </a:r>
            <a:r>
              <a:rPr lang="it-IT" sz="1200" dirty="0" smtClean="0"/>
              <a:t>e </a:t>
            </a:r>
            <a:r>
              <a:rPr lang="it-IT" sz="1200" dirty="0"/>
              <a:t>come la libertà è</a:t>
            </a:r>
            <a:r>
              <a:rPr lang="it-IT" sz="1200" dirty="0" smtClean="0"/>
              <a:t> </a:t>
            </a:r>
            <a:r>
              <a:rPr lang="it-IT" sz="1200" dirty="0"/>
              <a:t>qualcosa che si conquista </a:t>
            </a:r>
            <a:r>
              <a:rPr lang="it-IT" sz="1200" dirty="0" smtClean="0"/>
              <a:t>con la </a:t>
            </a:r>
            <a:r>
              <a:rPr lang="it-IT" sz="1200" dirty="0"/>
              <a:t>volontà.</a:t>
            </a:r>
          </a:p>
        </p:txBody>
      </p:sp>
      <p:sp>
        <p:nvSpPr>
          <p:cNvPr id="27" name="Rettangolo 26"/>
          <p:cNvSpPr/>
          <p:nvPr/>
        </p:nvSpPr>
        <p:spPr>
          <a:xfrm>
            <a:off x="7344917" y="2498695"/>
            <a:ext cx="1508078" cy="1015663"/>
          </a:xfrm>
          <a:prstGeom prst="rect">
            <a:avLst/>
          </a:prstGeom>
        </p:spPr>
        <p:txBody>
          <a:bodyPr wrap="square">
            <a:spAutoFit/>
          </a:bodyPr>
          <a:lstStyle/>
          <a:p>
            <a:r>
              <a:rPr lang="it-IT" sz="1200" dirty="0"/>
              <a:t>U</a:t>
            </a:r>
            <a:r>
              <a:rPr lang="it-IT" sz="1200" dirty="0" smtClean="0"/>
              <a:t>n giallo divertente, leggero che coinvolge il lettore. Ironico e ben scritto.</a:t>
            </a:r>
          </a:p>
          <a:p>
            <a:endParaRPr lang="it-IT" sz="1200" dirty="0"/>
          </a:p>
        </p:txBody>
      </p:sp>
      <p:sp>
        <p:nvSpPr>
          <p:cNvPr id="28" name="Rettangolo 27"/>
          <p:cNvSpPr/>
          <p:nvPr/>
        </p:nvSpPr>
        <p:spPr>
          <a:xfrm>
            <a:off x="246225" y="4822240"/>
            <a:ext cx="1441459" cy="1384995"/>
          </a:xfrm>
          <a:prstGeom prst="rect">
            <a:avLst/>
          </a:prstGeom>
        </p:spPr>
        <p:txBody>
          <a:bodyPr wrap="square">
            <a:spAutoFit/>
          </a:bodyPr>
          <a:lstStyle/>
          <a:p>
            <a:r>
              <a:rPr lang="it-IT" sz="1200" dirty="0" smtClean="0"/>
              <a:t>Il libro parla di  </a:t>
            </a:r>
            <a:r>
              <a:rPr lang="it-IT" sz="1200" dirty="0"/>
              <a:t>fede e spiega come grazie alla preghiera possiamo trovare un aiuto che ci </a:t>
            </a:r>
            <a:r>
              <a:rPr lang="it-IT" sz="1200" dirty="0" smtClean="0"/>
              <a:t>fa superare </a:t>
            </a:r>
            <a:r>
              <a:rPr lang="it-IT" sz="1200" dirty="0"/>
              <a:t>i momenti difficili della vita.</a:t>
            </a:r>
          </a:p>
        </p:txBody>
      </p:sp>
      <p:sp>
        <p:nvSpPr>
          <p:cNvPr id="29" name="Rettangolo 28"/>
          <p:cNvSpPr/>
          <p:nvPr/>
        </p:nvSpPr>
        <p:spPr>
          <a:xfrm>
            <a:off x="1936336" y="4828138"/>
            <a:ext cx="1630458" cy="1569660"/>
          </a:xfrm>
          <a:prstGeom prst="rect">
            <a:avLst/>
          </a:prstGeom>
        </p:spPr>
        <p:txBody>
          <a:bodyPr wrap="square">
            <a:spAutoFit/>
          </a:bodyPr>
          <a:lstStyle/>
          <a:p>
            <a:r>
              <a:rPr lang="it-IT" sz="1200" dirty="0"/>
              <a:t>Questa è la storia di un ragazzo che ha dimenticato cosa significa essere </a:t>
            </a:r>
            <a:r>
              <a:rPr lang="it-IT" sz="1200" dirty="0" smtClean="0"/>
              <a:t>amati. </a:t>
            </a:r>
            <a:r>
              <a:rPr lang="it-IT" sz="1200" dirty="0"/>
              <a:t>Un inno a </a:t>
            </a:r>
            <a:r>
              <a:rPr lang="it-IT" sz="1200" dirty="0" smtClean="0"/>
              <a:t> </a:t>
            </a:r>
            <a:r>
              <a:rPr lang="it-IT" sz="1200" dirty="0"/>
              <a:t>vivere la vita fino in fondo, a cercare sempre la </a:t>
            </a:r>
            <a:r>
              <a:rPr lang="it-IT" sz="1200" dirty="0" smtClean="0"/>
              <a:t>felicità. Un po’ surreale.</a:t>
            </a:r>
            <a:endParaRPr lang="it-IT" sz="1200" dirty="0"/>
          </a:p>
        </p:txBody>
      </p:sp>
      <p:sp>
        <p:nvSpPr>
          <p:cNvPr id="31" name="Rettangolo 30"/>
          <p:cNvSpPr/>
          <p:nvPr/>
        </p:nvSpPr>
        <p:spPr>
          <a:xfrm>
            <a:off x="3711889" y="4855434"/>
            <a:ext cx="1416135" cy="1384995"/>
          </a:xfrm>
          <a:prstGeom prst="rect">
            <a:avLst/>
          </a:prstGeom>
        </p:spPr>
        <p:txBody>
          <a:bodyPr wrap="square">
            <a:spAutoFit/>
          </a:bodyPr>
          <a:lstStyle/>
          <a:p>
            <a:r>
              <a:rPr lang="it-IT" sz="1200" dirty="0"/>
              <a:t>Una storia appassionante tipica della realtà contemporanea di molte coppie</a:t>
            </a:r>
            <a:r>
              <a:rPr lang="it-IT" sz="1200" dirty="0" smtClean="0"/>
              <a:t>.</a:t>
            </a:r>
          </a:p>
          <a:p>
            <a:r>
              <a:rPr lang="it-IT" sz="1200" dirty="0" smtClean="0"/>
              <a:t>Sentimenti come amore e rabbia.</a:t>
            </a:r>
            <a:endParaRPr lang="it-IT" sz="1200" dirty="0"/>
          </a:p>
        </p:txBody>
      </p:sp>
      <p:sp>
        <p:nvSpPr>
          <p:cNvPr id="32" name="Rettangolo 31"/>
          <p:cNvSpPr/>
          <p:nvPr/>
        </p:nvSpPr>
        <p:spPr>
          <a:xfrm>
            <a:off x="5535962" y="4828138"/>
            <a:ext cx="1499758" cy="1569660"/>
          </a:xfrm>
          <a:prstGeom prst="rect">
            <a:avLst/>
          </a:prstGeom>
        </p:spPr>
        <p:txBody>
          <a:bodyPr wrap="square">
            <a:spAutoFit/>
          </a:bodyPr>
          <a:lstStyle/>
          <a:p>
            <a:r>
              <a:rPr lang="it-IT" sz="1200" dirty="0"/>
              <a:t>Magnifico</a:t>
            </a:r>
            <a:r>
              <a:rPr lang="it-IT" sz="1200" dirty="0" smtClean="0"/>
              <a:t>! La </a:t>
            </a:r>
            <a:r>
              <a:rPr lang="it-IT" sz="1200" dirty="0"/>
              <a:t>vita in tutta la sua bellezza. la vita nelle sue contraddizioni. La vita nelle sue passioni. La vita nel suo mistero. </a:t>
            </a:r>
            <a:r>
              <a:rPr lang="it-IT" sz="1200" dirty="0" smtClean="0"/>
              <a:t>Un </a:t>
            </a:r>
            <a:r>
              <a:rPr lang="it-IT" sz="1200" dirty="0"/>
              <a:t>capolavoro.</a:t>
            </a:r>
          </a:p>
        </p:txBody>
      </p:sp>
      <p:sp>
        <p:nvSpPr>
          <p:cNvPr id="33" name="Rettangolo 32"/>
          <p:cNvSpPr/>
          <p:nvPr/>
        </p:nvSpPr>
        <p:spPr>
          <a:xfrm>
            <a:off x="7344917" y="4841659"/>
            <a:ext cx="1508078" cy="1384995"/>
          </a:xfrm>
          <a:prstGeom prst="rect">
            <a:avLst/>
          </a:prstGeom>
        </p:spPr>
        <p:txBody>
          <a:bodyPr wrap="square">
            <a:spAutoFit/>
          </a:bodyPr>
          <a:lstStyle/>
          <a:p>
            <a:r>
              <a:rPr lang="it-IT" sz="1200" dirty="0"/>
              <a:t>U</a:t>
            </a:r>
            <a:r>
              <a:rPr lang="it-IT" sz="1200" dirty="0" smtClean="0"/>
              <a:t>n </a:t>
            </a:r>
            <a:r>
              <a:rPr lang="it-IT" sz="1200" dirty="0"/>
              <a:t>romanzo dedicato ai </a:t>
            </a:r>
            <a:r>
              <a:rPr lang="it-IT" sz="1200" dirty="0" smtClean="0"/>
              <a:t>giovani. L’autrice ha voluto  </a:t>
            </a:r>
            <a:r>
              <a:rPr lang="it-IT" sz="1200" dirty="0"/>
              <a:t>fotografare la generazione dei ventenni e trentenni di oggi.</a:t>
            </a:r>
          </a:p>
        </p:txBody>
      </p:sp>
    </p:spTree>
    <p:extLst>
      <p:ext uri="{BB962C8B-B14F-4D97-AF65-F5344CB8AC3E}">
        <p14:creationId xmlns:p14="http://schemas.microsoft.com/office/powerpoint/2010/main" val="3942370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038851602"/>
              </p:ext>
            </p:extLst>
          </p:nvPr>
        </p:nvGraphicFramePr>
        <p:xfrm>
          <a:off x="95534" y="967005"/>
          <a:ext cx="8898340" cy="5888836"/>
        </p:xfrm>
        <a:graphic>
          <a:graphicData uri="http://schemas.openxmlformats.org/drawingml/2006/table">
            <a:tbl>
              <a:tblPr firstRow="1" firstCol="1" lastRow="1" lastCol="1" bandRow="1" bandCol="1">
                <a:tableStyleId>{5940675A-B579-460E-94D1-54222C63F5DA}</a:tableStyleId>
              </a:tblPr>
              <a:tblGrid>
                <a:gridCol w="1433015"/>
                <a:gridCol w="2060812"/>
                <a:gridCol w="5321228"/>
                <a:gridCol w="27550"/>
                <a:gridCol w="55735"/>
              </a:tblGrid>
              <a:tr h="326542">
                <a:tc>
                  <a:txBody>
                    <a:bodyPr/>
                    <a:lstStyle/>
                    <a:p>
                      <a:pPr marL="73025" marR="71120" indent="95250">
                        <a:spcAft>
                          <a:spcPts val="0"/>
                        </a:spcAft>
                      </a:pPr>
                      <a:r>
                        <a:rPr lang="en-US" sz="1200" spc="-5" dirty="0" err="1" smtClean="0">
                          <a:effectLst/>
                        </a:rPr>
                        <a:t>Numero</a:t>
                      </a:r>
                      <a:r>
                        <a:rPr lang="en-US" sz="1200" spc="-5" dirty="0" smtClean="0">
                          <a:effectLst/>
                        </a:rPr>
                        <a:t> del </a:t>
                      </a:r>
                      <a:r>
                        <a:rPr lang="en-US" sz="1200" spc="-5" dirty="0" err="1" smtClean="0">
                          <a:effectLst/>
                        </a:rPr>
                        <a:t>libro</a:t>
                      </a:r>
                      <a:endParaRPr lang="it-IT" sz="1200" dirty="0">
                        <a:effectLst/>
                        <a:latin typeface="Calibri"/>
                        <a:ea typeface="Calibri"/>
                        <a:cs typeface="Times New Roman"/>
                      </a:endParaRPr>
                    </a:p>
                  </a:txBody>
                  <a:tcPr marL="0" marR="0" marT="0" marB="0">
                    <a:solidFill>
                      <a:srgbClr val="FFFF99"/>
                    </a:solidFill>
                  </a:tcPr>
                </a:tc>
                <a:tc>
                  <a:txBody>
                    <a:bodyPr/>
                    <a:lstStyle/>
                    <a:p>
                      <a:pPr marL="294640" marR="113030" indent="-180975">
                        <a:spcAft>
                          <a:spcPts val="0"/>
                        </a:spcAft>
                      </a:pPr>
                      <a:r>
                        <a:rPr lang="en-US" sz="1200" spc="-5" dirty="0" err="1" smtClean="0">
                          <a:effectLst/>
                          <a:latin typeface="+mn-lt"/>
                          <a:ea typeface="+mn-ea"/>
                          <a:cs typeface="+mn-cs"/>
                        </a:rPr>
                        <a:t>Valutazione</a:t>
                      </a:r>
                      <a:r>
                        <a:rPr lang="en-US" sz="1200" spc="-5" baseline="0" dirty="0" smtClean="0">
                          <a:effectLst/>
                          <a:latin typeface="+mn-lt"/>
                          <a:ea typeface="+mn-ea"/>
                          <a:cs typeface="+mn-cs"/>
                        </a:rPr>
                        <a:t> 1-5 (5 =  </a:t>
                      </a:r>
                      <a:r>
                        <a:rPr lang="en-US" sz="1200" spc="-5" baseline="0" dirty="0" err="1" smtClean="0">
                          <a:effectLst/>
                          <a:latin typeface="+mn-lt"/>
                          <a:ea typeface="+mn-ea"/>
                          <a:cs typeface="+mn-cs"/>
                        </a:rPr>
                        <a:t>voto</a:t>
                      </a:r>
                      <a:r>
                        <a:rPr lang="en-US" sz="1200" spc="-5" baseline="0" dirty="0" smtClean="0">
                          <a:effectLst/>
                          <a:latin typeface="+mn-lt"/>
                          <a:ea typeface="+mn-ea"/>
                          <a:cs typeface="+mn-cs"/>
                        </a:rPr>
                        <a:t> </a:t>
                      </a:r>
                      <a:r>
                        <a:rPr lang="en-US" sz="1200" spc="-5" baseline="0" dirty="0" err="1" smtClean="0">
                          <a:effectLst/>
                          <a:latin typeface="+mn-lt"/>
                          <a:ea typeface="+mn-ea"/>
                          <a:cs typeface="+mn-cs"/>
                        </a:rPr>
                        <a:t>più</a:t>
                      </a:r>
                      <a:r>
                        <a:rPr lang="en-US" sz="1200" spc="-5" baseline="0" dirty="0" smtClean="0">
                          <a:effectLst/>
                          <a:latin typeface="+mn-lt"/>
                          <a:ea typeface="+mn-ea"/>
                          <a:cs typeface="+mn-cs"/>
                        </a:rPr>
                        <a:t> alto)</a:t>
                      </a:r>
                      <a:endParaRPr lang="it-IT" sz="1200" dirty="0">
                        <a:effectLst/>
                        <a:latin typeface="Calibri"/>
                        <a:ea typeface="Calibri"/>
                        <a:cs typeface="Times New Roman"/>
                      </a:endParaRPr>
                    </a:p>
                  </a:txBody>
                  <a:tcPr marL="0" marR="0" marT="0" marB="0">
                    <a:solidFill>
                      <a:srgbClr val="FFFF99"/>
                    </a:solidFill>
                  </a:tcPr>
                </a:tc>
                <a:tc gridSpan="3">
                  <a:txBody>
                    <a:bodyPr/>
                    <a:lstStyle/>
                    <a:p>
                      <a:pPr marL="1920875" marR="783590" indent="-1134110" algn="l">
                        <a:spcAft>
                          <a:spcPts val="0"/>
                        </a:spcAft>
                        <a:tabLst>
                          <a:tab pos="1951355" algn="l"/>
                        </a:tabLst>
                      </a:pPr>
                      <a:r>
                        <a:rPr lang="en-US" sz="1200" dirty="0" smtClean="0">
                          <a:effectLst/>
                        </a:rPr>
                        <a:t>Secondo</a:t>
                      </a:r>
                      <a:r>
                        <a:rPr lang="en-US" sz="1200" baseline="0" dirty="0" smtClean="0">
                          <a:effectLst/>
                        </a:rPr>
                        <a:t> </a:t>
                      </a:r>
                      <a:r>
                        <a:rPr lang="en-US" sz="1200" baseline="0" dirty="0" err="1" smtClean="0">
                          <a:effectLst/>
                        </a:rPr>
                        <a:t>appuntamento</a:t>
                      </a:r>
                      <a:r>
                        <a:rPr lang="en-US" sz="1200" baseline="0" dirty="0" smtClean="0">
                          <a:effectLst/>
                        </a:rPr>
                        <a:t> o Non lo </a:t>
                      </a:r>
                      <a:r>
                        <a:rPr lang="en-US" sz="1200" baseline="0" dirty="0" err="1" smtClean="0">
                          <a:effectLst/>
                        </a:rPr>
                        <a:t>voglio</a:t>
                      </a:r>
                      <a:r>
                        <a:rPr lang="en-US" sz="1200" baseline="0" dirty="0" smtClean="0">
                          <a:effectLst/>
                        </a:rPr>
                        <a:t> </a:t>
                      </a:r>
                      <a:r>
                        <a:rPr lang="en-US" sz="1200" baseline="0" dirty="0" err="1" smtClean="0">
                          <a:effectLst/>
                        </a:rPr>
                        <a:t>rivedere</a:t>
                      </a:r>
                      <a:r>
                        <a:rPr lang="en-US" sz="1200" baseline="0" dirty="0" smtClean="0">
                          <a:effectLst/>
                        </a:rPr>
                        <a:t>  </a:t>
                      </a:r>
                    </a:p>
                    <a:p>
                      <a:pPr marL="1920875" marR="783590" indent="-1134110" algn="ctr">
                        <a:spcAft>
                          <a:spcPts val="0"/>
                        </a:spcAft>
                        <a:tabLst>
                          <a:tab pos="1951355" algn="l"/>
                        </a:tabLst>
                      </a:pPr>
                      <a:r>
                        <a:rPr lang="en-US" sz="1200" baseline="0" dirty="0" smtClean="0">
                          <a:effectLst/>
                        </a:rPr>
                        <a:t>(</a:t>
                      </a:r>
                      <a:r>
                        <a:rPr lang="en-US" sz="1200" baseline="0" dirty="0" err="1" smtClean="0">
                          <a:effectLst/>
                        </a:rPr>
                        <a:t>spuntare</a:t>
                      </a:r>
                      <a:r>
                        <a:rPr lang="en-US" sz="1200" baseline="0" dirty="0" smtClean="0">
                          <a:effectLst/>
                        </a:rPr>
                        <a:t> </a:t>
                      </a:r>
                      <a:r>
                        <a:rPr lang="en-US" sz="1200" baseline="0" dirty="0" err="1" smtClean="0">
                          <a:effectLst/>
                        </a:rPr>
                        <a:t>lascelta</a:t>
                      </a:r>
                      <a:r>
                        <a:rPr lang="en-US" sz="1200" baseline="0" dirty="0" smtClean="0">
                          <a:effectLst/>
                        </a:rPr>
                        <a:t>) </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274045">
                <a:tc rowSpan="2">
                  <a:txBody>
                    <a:bodyPr/>
                    <a:lstStyle/>
                    <a:p>
                      <a:pPr algn="ctr">
                        <a:lnSpc>
                          <a:spcPts val="1205"/>
                        </a:lnSpc>
                        <a:spcAft>
                          <a:spcPts val="0"/>
                        </a:spcAft>
                      </a:pPr>
                      <a:r>
                        <a:rPr lang="en-US" sz="1200" dirty="0">
                          <a:effectLst/>
                        </a:rPr>
                        <a:t>1</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dirty="0">
                          <a:effectLst/>
                        </a:rPr>
                        <a:t> </a:t>
                      </a:r>
                      <a:endParaRPr lang="it-IT" sz="1000" dirty="0">
                        <a:effectLst/>
                        <a:latin typeface="Calibri"/>
                        <a:ea typeface="Calibri"/>
                        <a:cs typeface="Times New Roman"/>
                      </a:endParaRPr>
                    </a:p>
                  </a:txBody>
                  <a:tcPr marL="0" marR="0" marT="0" marB="0">
                    <a:solidFill>
                      <a:srgbClr val="FFFF99"/>
                    </a:solidFill>
                  </a:tcPr>
                </a:tc>
                <a:tc gridSpan="3">
                  <a:txBody>
                    <a:bodyPr/>
                    <a:lstStyle/>
                    <a:p>
                      <a:pPr marL="1359535" indent="-171450">
                        <a:lnSpc>
                          <a:spcPts val="1205"/>
                        </a:lnSpc>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lnSpc>
                          <a:spcPts val="1205"/>
                        </a:lnSpc>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1657">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337880">
                <a:tc rowSpan="2">
                  <a:txBody>
                    <a:bodyPr/>
                    <a:lstStyle/>
                    <a:p>
                      <a:pPr algn="ctr">
                        <a:spcBef>
                          <a:spcPts val="90"/>
                        </a:spcBef>
                        <a:spcAft>
                          <a:spcPts val="0"/>
                        </a:spcAft>
                      </a:pPr>
                      <a:r>
                        <a:rPr lang="en-US" sz="1200" dirty="0">
                          <a:effectLst/>
                        </a:rPr>
                        <a:t>2</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dirty="0">
                          <a:effectLst/>
                        </a:rPr>
                        <a:t> </a:t>
                      </a:r>
                      <a:endParaRPr lang="it-IT" sz="1000" dirty="0">
                        <a:effectLst/>
                        <a:latin typeface="Calibri"/>
                        <a:ea typeface="Calibri"/>
                        <a:cs typeface="Times New Roman"/>
                      </a:endParaRPr>
                    </a:p>
                  </a:txBody>
                  <a:tcPr marL="0" marR="0" marT="0" marB="0">
                    <a:solidFill>
                      <a:srgbClr val="FFFF99"/>
                    </a:solidFill>
                  </a:tcPr>
                </a:tc>
                <a:tc gridSpan="3">
                  <a:txBody>
                    <a:bodyPr/>
                    <a:lstStyle/>
                    <a:p>
                      <a:pPr marL="1359535" indent="-171450">
                        <a:spcBef>
                          <a:spcPts val="65"/>
                        </a:spcBef>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spcBef>
                          <a:spcPts val="65"/>
                        </a:spcBef>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4021">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337880">
                <a:tc rowSpan="2">
                  <a:txBody>
                    <a:bodyPr/>
                    <a:lstStyle/>
                    <a:p>
                      <a:pPr algn="ctr">
                        <a:spcBef>
                          <a:spcPts val="125"/>
                        </a:spcBef>
                        <a:spcAft>
                          <a:spcPts val="0"/>
                        </a:spcAft>
                      </a:pPr>
                      <a:r>
                        <a:rPr lang="en-US" sz="1200" dirty="0">
                          <a:effectLst/>
                        </a:rPr>
                        <a:t>3</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a:effectLst/>
                        </a:rPr>
                        <a:t> </a:t>
                      </a:r>
                      <a:endParaRPr lang="it-IT" sz="1000">
                        <a:effectLst/>
                        <a:latin typeface="Calibri"/>
                        <a:ea typeface="Calibri"/>
                        <a:cs typeface="Times New Roman"/>
                      </a:endParaRPr>
                    </a:p>
                  </a:txBody>
                  <a:tcPr marL="0" marR="0" marT="0" marB="0">
                    <a:solidFill>
                      <a:srgbClr val="FFFF99"/>
                    </a:solidFill>
                  </a:tcPr>
                </a:tc>
                <a:tc gridSpan="3">
                  <a:txBody>
                    <a:bodyPr/>
                    <a:lstStyle/>
                    <a:p>
                      <a:pPr marL="1336675" indent="-171450">
                        <a:spcBef>
                          <a:spcPts val="105"/>
                        </a:spcBef>
                        <a:spcAft>
                          <a:spcPts val="0"/>
                        </a:spcAft>
                        <a:buFont typeface="Wingdings" panose="05000000000000000000" pitchFamily="2" charset="2"/>
                        <a:buChar char="q"/>
                        <a:tabLst>
                          <a:tab pos="237426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36675" indent="-171450">
                        <a:spcBef>
                          <a:spcPts val="105"/>
                        </a:spcBef>
                        <a:spcAft>
                          <a:spcPts val="0"/>
                        </a:spcAft>
                        <a:buFont typeface="Wingdings" panose="05000000000000000000" pitchFamily="2" charset="2"/>
                        <a:buChar char="q"/>
                        <a:tabLst>
                          <a:tab pos="237426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1362">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337880">
                <a:tc rowSpan="2">
                  <a:txBody>
                    <a:bodyPr/>
                    <a:lstStyle/>
                    <a:p>
                      <a:pPr algn="ctr">
                        <a:spcBef>
                          <a:spcPts val="90"/>
                        </a:spcBef>
                        <a:spcAft>
                          <a:spcPts val="0"/>
                        </a:spcAft>
                      </a:pPr>
                      <a:r>
                        <a:rPr lang="en-US" sz="1200" dirty="0">
                          <a:effectLst/>
                        </a:rPr>
                        <a:t>4</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a:effectLst/>
                        </a:rPr>
                        <a:t> </a:t>
                      </a:r>
                      <a:endParaRPr lang="it-IT" sz="1000">
                        <a:effectLst/>
                        <a:latin typeface="Calibri"/>
                        <a:ea typeface="Calibri"/>
                        <a:cs typeface="Times New Roman"/>
                      </a:endParaRPr>
                    </a:p>
                  </a:txBody>
                  <a:tcPr marL="0" marR="0" marT="0" marB="0">
                    <a:solidFill>
                      <a:srgbClr val="FFFF99"/>
                    </a:solidFill>
                  </a:tcPr>
                </a:tc>
                <a:tc gridSpan="3">
                  <a:txBody>
                    <a:bodyPr/>
                    <a:lstStyle/>
                    <a:p>
                      <a:pPr marL="1359535" indent="-171450">
                        <a:spcBef>
                          <a:spcPts val="65"/>
                        </a:spcBef>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spcBef>
                          <a:spcPts val="65"/>
                        </a:spcBef>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1362">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337880">
                <a:tc rowSpan="2">
                  <a:txBody>
                    <a:bodyPr/>
                    <a:lstStyle/>
                    <a:p>
                      <a:pPr algn="ctr">
                        <a:spcBef>
                          <a:spcPts val="80"/>
                        </a:spcBef>
                        <a:spcAft>
                          <a:spcPts val="0"/>
                        </a:spcAft>
                      </a:pPr>
                      <a:r>
                        <a:rPr lang="en-US" sz="1200" dirty="0">
                          <a:effectLst/>
                        </a:rPr>
                        <a:t>5</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a:effectLst/>
                        </a:rPr>
                        <a:t> </a:t>
                      </a:r>
                      <a:endParaRPr lang="it-IT" sz="1000">
                        <a:effectLst/>
                        <a:latin typeface="Calibri"/>
                        <a:ea typeface="Calibri"/>
                        <a:cs typeface="Times New Roman"/>
                      </a:endParaRPr>
                    </a:p>
                  </a:txBody>
                  <a:tcPr marL="0" marR="0" marT="0" marB="0">
                    <a:solidFill>
                      <a:srgbClr val="FFFF99"/>
                    </a:solidFill>
                  </a:tcPr>
                </a:tc>
                <a:tc gridSpan="3">
                  <a:txBody>
                    <a:bodyPr/>
                    <a:lstStyle/>
                    <a:p>
                      <a:pPr marL="1359535" indent="-171450">
                        <a:spcBef>
                          <a:spcPts val="60"/>
                        </a:spcBef>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spcBef>
                          <a:spcPts val="60"/>
                        </a:spcBef>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3133">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337880">
                <a:tc rowSpan="2">
                  <a:txBody>
                    <a:bodyPr/>
                    <a:lstStyle/>
                    <a:p>
                      <a:pPr algn="ctr">
                        <a:spcBef>
                          <a:spcPts val="120"/>
                        </a:spcBef>
                        <a:spcAft>
                          <a:spcPts val="0"/>
                        </a:spcAft>
                      </a:pPr>
                      <a:r>
                        <a:rPr lang="en-US" sz="1200" dirty="0">
                          <a:effectLst/>
                        </a:rPr>
                        <a:t>6</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a:effectLst/>
                        </a:rPr>
                        <a:t> </a:t>
                      </a:r>
                      <a:endParaRPr lang="it-IT" sz="1000">
                        <a:effectLst/>
                        <a:latin typeface="Calibri"/>
                        <a:ea typeface="Calibri"/>
                        <a:cs typeface="Times New Roman"/>
                      </a:endParaRPr>
                    </a:p>
                  </a:txBody>
                  <a:tcPr marL="0" marR="0" marT="0" marB="0">
                    <a:solidFill>
                      <a:srgbClr val="FFFF99"/>
                    </a:solidFill>
                  </a:tcPr>
                </a:tc>
                <a:tc gridSpan="3">
                  <a:txBody>
                    <a:bodyPr/>
                    <a:lstStyle/>
                    <a:p>
                      <a:pPr marL="1359535" indent="-171450">
                        <a:spcBef>
                          <a:spcPts val="100"/>
                        </a:spcBef>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spcBef>
                          <a:spcPts val="100"/>
                        </a:spcBef>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1066">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337880">
                <a:tc rowSpan="2">
                  <a:txBody>
                    <a:bodyPr/>
                    <a:lstStyle/>
                    <a:p>
                      <a:pPr algn="ctr">
                        <a:spcBef>
                          <a:spcPts val="75"/>
                        </a:spcBef>
                        <a:spcAft>
                          <a:spcPts val="0"/>
                        </a:spcAft>
                      </a:pPr>
                      <a:r>
                        <a:rPr lang="en-US" sz="1200" dirty="0">
                          <a:effectLst/>
                        </a:rPr>
                        <a:t>7</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a:effectLst/>
                        </a:rPr>
                        <a:t> </a:t>
                      </a:r>
                      <a:endParaRPr lang="it-IT" sz="1000">
                        <a:effectLst/>
                        <a:latin typeface="Calibri"/>
                        <a:ea typeface="Calibri"/>
                        <a:cs typeface="Times New Roman"/>
                      </a:endParaRPr>
                    </a:p>
                  </a:txBody>
                  <a:tcPr marL="0" marR="0" marT="0" marB="0">
                    <a:solidFill>
                      <a:srgbClr val="FFFF99"/>
                    </a:solidFill>
                  </a:tcPr>
                </a:tc>
                <a:tc gridSpan="3">
                  <a:txBody>
                    <a:bodyPr/>
                    <a:lstStyle/>
                    <a:p>
                      <a:pPr marL="1359535" indent="-171450">
                        <a:spcBef>
                          <a:spcPts val="55"/>
                        </a:spcBef>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spcBef>
                          <a:spcPts val="55"/>
                        </a:spcBef>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0475">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337880">
                <a:tc rowSpan="2">
                  <a:txBody>
                    <a:bodyPr/>
                    <a:lstStyle/>
                    <a:p>
                      <a:pPr algn="ctr">
                        <a:spcBef>
                          <a:spcPts val="75"/>
                        </a:spcBef>
                        <a:spcAft>
                          <a:spcPts val="0"/>
                        </a:spcAft>
                      </a:pPr>
                      <a:r>
                        <a:rPr lang="en-US" sz="1200" dirty="0">
                          <a:effectLst/>
                        </a:rPr>
                        <a:t>8</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a:effectLst/>
                        </a:rPr>
                        <a:t> </a:t>
                      </a:r>
                      <a:endParaRPr lang="it-IT" sz="1000">
                        <a:effectLst/>
                        <a:latin typeface="Calibri"/>
                        <a:ea typeface="Calibri"/>
                        <a:cs typeface="Times New Roman"/>
                      </a:endParaRPr>
                    </a:p>
                  </a:txBody>
                  <a:tcPr marL="0" marR="0" marT="0" marB="0">
                    <a:solidFill>
                      <a:srgbClr val="FFFF99"/>
                    </a:solidFill>
                  </a:tcPr>
                </a:tc>
                <a:tc gridSpan="3">
                  <a:txBody>
                    <a:bodyPr/>
                    <a:lstStyle/>
                    <a:p>
                      <a:pPr marL="1359535" indent="-171450">
                        <a:spcBef>
                          <a:spcPts val="55"/>
                        </a:spcBef>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spcBef>
                          <a:spcPts val="55"/>
                        </a:spcBef>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2839">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337880">
                <a:tc rowSpan="2">
                  <a:txBody>
                    <a:bodyPr/>
                    <a:lstStyle/>
                    <a:p>
                      <a:pPr algn="ctr">
                        <a:spcBef>
                          <a:spcPts val="105"/>
                        </a:spcBef>
                        <a:spcAft>
                          <a:spcPts val="0"/>
                        </a:spcAft>
                      </a:pPr>
                      <a:r>
                        <a:rPr lang="en-US" sz="1200" dirty="0">
                          <a:effectLst/>
                        </a:rPr>
                        <a:t>9</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a:effectLst/>
                        </a:rPr>
                        <a:t> </a:t>
                      </a:r>
                      <a:endParaRPr lang="it-IT" sz="1000">
                        <a:effectLst/>
                        <a:latin typeface="Calibri"/>
                        <a:ea typeface="Calibri"/>
                        <a:cs typeface="Times New Roman"/>
                      </a:endParaRPr>
                    </a:p>
                  </a:txBody>
                  <a:tcPr marL="0" marR="0" marT="0" marB="0">
                    <a:solidFill>
                      <a:srgbClr val="FFFF99"/>
                    </a:solidFill>
                  </a:tcPr>
                </a:tc>
                <a:tc gridSpan="3">
                  <a:txBody>
                    <a:bodyPr/>
                    <a:lstStyle/>
                    <a:p>
                      <a:pPr marL="1359535" indent="-171450">
                        <a:spcBef>
                          <a:spcPts val="85"/>
                        </a:spcBef>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spcBef>
                          <a:spcPts val="85"/>
                        </a:spcBef>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80475">
                <a:tc vMerge="1">
                  <a:txBody>
                    <a:bodyPr/>
                    <a:lstStyle/>
                    <a:p>
                      <a:endParaRPr lang="it-IT"/>
                    </a:p>
                  </a:txBody>
                  <a:tcPr/>
                </a:tc>
                <a:tc vMerge="1">
                  <a:txBody>
                    <a:bodyPr/>
                    <a:lstStyle/>
                    <a:p>
                      <a:endParaRPr lang="it-IT"/>
                    </a:p>
                  </a:txBody>
                  <a:tcPr/>
                </a:tc>
                <a:tc>
                  <a:txBody>
                    <a:bodyPr/>
                    <a:lstStyle/>
                    <a:p>
                      <a:pPr>
                        <a:spcAft>
                          <a:spcPts val="0"/>
                        </a:spcAft>
                      </a:pPr>
                      <a:r>
                        <a:rPr lang="en-US" sz="1200" dirty="0">
                          <a:effectLst/>
                        </a:rPr>
                        <a:t> </a:t>
                      </a:r>
                      <a:endParaRPr lang="it-IT" sz="12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r>
              <a:tr h="272118">
                <a:tc rowSpan="2">
                  <a:txBody>
                    <a:bodyPr/>
                    <a:lstStyle/>
                    <a:p>
                      <a:pPr algn="ctr">
                        <a:spcBef>
                          <a:spcPts val="65"/>
                        </a:spcBef>
                        <a:spcAft>
                          <a:spcPts val="0"/>
                        </a:spcAft>
                      </a:pPr>
                      <a:r>
                        <a:rPr lang="en-US" sz="1200" spc="-5" dirty="0">
                          <a:effectLst/>
                        </a:rPr>
                        <a:t>10</a:t>
                      </a:r>
                      <a:endParaRPr lang="it-IT" sz="1200" dirty="0">
                        <a:effectLst/>
                        <a:latin typeface="Calibri"/>
                        <a:ea typeface="Calibri"/>
                        <a:cs typeface="Times New Roman"/>
                      </a:endParaRPr>
                    </a:p>
                  </a:txBody>
                  <a:tcPr marL="0" marR="0" marT="0" marB="0">
                    <a:solidFill>
                      <a:srgbClr val="FFFF99"/>
                    </a:solidFill>
                  </a:tcPr>
                </a:tc>
                <a:tc rowSpan="2">
                  <a:txBody>
                    <a:bodyPr/>
                    <a:lstStyle/>
                    <a:p>
                      <a:pPr>
                        <a:spcAft>
                          <a:spcPts val="0"/>
                        </a:spcAft>
                      </a:pPr>
                      <a:r>
                        <a:rPr lang="en-US" sz="1000">
                          <a:effectLst/>
                        </a:rPr>
                        <a:t> </a:t>
                      </a:r>
                      <a:endParaRPr lang="it-IT" sz="1000">
                        <a:effectLst/>
                        <a:latin typeface="Calibri"/>
                        <a:ea typeface="Calibri"/>
                        <a:cs typeface="Times New Roman"/>
                      </a:endParaRPr>
                    </a:p>
                  </a:txBody>
                  <a:tcPr marL="0" marR="0" marT="0" marB="0">
                    <a:solidFill>
                      <a:srgbClr val="FFFF99"/>
                    </a:solidFill>
                  </a:tcPr>
                </a:tc>
                <a:tc gridSpan="3">
                  <a:txBody>
                    <a:bodyPr/>
                    <a:lstStyle/>
                    <a:p>
                      <a:pPr marL="1359535" indent="-171450">
                        <a:spcBef>
                          <a:spcPts val="45"/>
                        </a:spcBef>
                        <a:spcAft>
                          <a:spcPts val="0"/>
                        </a:spcAft>
                        <a:buFont typeface="Wingdings" panose="05000000000000000000" pitchFamily="2" charset="2"/>
                        <a:buChar char="q"/>
                        <a:tabLst>
                          <a:tab pos="2397125" algn="l"/>
                        </a:tabLst>
                      </a:pPr>
                      <a:r>
                        <a:rPr lang="en-US" sz="1200" spc="-5" dirty="0" smtClean="0">
                          <a:effectLst/>
                        </a:rPr>
                        <a:t>Secondo </a:t>
                      </a:r>
                      <a:r>
                        <a:rPr lang="en-US" sz="1200" spc="-5" dirty="0" err="1" smtClean="0">
                          <a:effectLst/>
                        </a:rPr>
                        <a:t>appuntamento</a:t>
                      </a:r>
                      <a:r>
                        <a:rPr lang="en-US" sz="1200" spc="-5" dirty="0" smtClean="0">
                          <a:effectLst/>
                        </a:rPr>
                        <a:t> </a:t>
                      </a:r>
                      <a:r>
                        <a:rPr lang="en-US" sz="1200" spc="-5" dirty="0">
                          <a:effectLst/>
                        </a:rPr>
                        <a:t>	</a:t>
                      </a:r>
                      <a:endParaRPr lang="en-US" sz="1200" spc="-5" dirty="0" smtClean="0">
                        <a:effectLst/>
                      </a:endParaRPr>
                    </a:p>
                    <a:p>
                      <a:pPr marL="1359535" indent="-171450">
                        <a:spcBef>
                          <a:spcPts val="45"/>
                        </a:spcBef>
                        <a:spcAft>
                          <a:spcPts val="0"/>
                        </a:spcAft>
                        <a:buFont typeface="Wingdings" panose="05000000000000000000" pitchFamily="2" charset="2"/>
                        <a:buChar char="q"/>
                        <a:tabLst>
                          <a:tab pos="2397125" algn="l"/>
                        </a:tabLst>
                      </a:pPr>
                      <a:r>
                        <a:rPr lang="en-US" sz="1200" dirty="0" smtClean="0">
                          <a:effectLst/>
                        </a:rPr>
                        <a:t>Non lo </a:t>
                      </a:r>
                      <a:r>
                        <a:rPr lang="en-US" sz="1200" dirty="0" err="1" smtClean="0">
                          <a:effectLst/>
                        </a:rPr>
                        <a:t>voglio</a:t>
                      </a:r>
                      <a:r>
                        <a:rPr lang="en-US" sz="1200" dirty="0" smtClean="0">
                          <a:effectLst/>
                        </a:rPr>
                        <a:t> </a:t>
                      </a:r>
                      <a:r>
                        <a:rPr lang="en-US" sz="1200" dirty="0" err="1" smtClean="0">
                          <a:effectLst/>
                        </a:rPr>
                        <a:t>rivedere</a:t>
                      </a:r>
                      <a:endParaRPr lang="it-IT" sz="1200" dirty="0">
                        <a:effectLst/>
                        <a:latin typeface="Calibri"/>
                        <a:ea typeface="Calibri"/>
                        <a:cs typeface="Times New Roman"/>
                      </a:endParaRPr>
                    </a:p>
                  </a:txBody>
                  <a:tcPr marL="0" marR="0" marT="0" marB="0">
                    <a:solidFill>
                      <a:srgbClr val="FFFF99"/>
                    </a:solidFill>
                  </a:tcPr>
                </a:tc>
                <a:tc hMerge="1">
                  <a:txBody>
                    <a:bodyPr/>
                    <a:lstStyle/>
                    <a:p>
                      <a:endParaRPr lang="it-IT"/>
                    </a:p>
                  </a:txBody>
                  <a:tcPr/>
                </a:tc>
                <a:tc hMerge="1">
                  <a:txBody>
                    <a:bodyPr/>
                    <a:lstStyle/>
                    <a:p>
                      <a:endParaRPr lang="it-IT"/>
                    </a:p>
                  </a:txBody>
                  <a:tcPr/>
                </a:tc>
              </a:tr>
              <a:tr h="177522">
                <a:tc vMerge="1">
                  <a:txBody>
                    <a:bodyPr/>
                    <a:lstStyle/>
                    <a:p>
                      <a:endParaRPr lang="it-IT"/>
                    </a:p>
                  </a:txBody>
                  <a:tcPr/>
                </a:tc>
                <a:tc vMerge="1">
                  <a:txBody>
                    <a:bodyPr/>
                    <a:lstStyle/>
                    <a:p>
                      <a:endParaRPr lang="it-IT"/>
                    </a:p>
                  </a:txBody>
                  <a:tcPr/>
                </a:tc>
                <a:tc>
                  <a:txBody>
                    <a:bodyPr/>
                    <a:lstStyle/>
                    <a:p>
                      <a:pPr>
                        <a:spcAft>
                          <a:spcPts val="0"/>
                        </a:spcAft>
                      </a:pPr>
                      <a:r>
                        <a:rPr lang="en-US" sz="700" dirty="0">
                          <a:effectLst/>
                        </a:rPr>
                        <a:t> </a:t>
                      </a:r>
                      <a:endParaRPr lang="it-IT" sz="700" dirty="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a:effectLst/>
                        </a:rPr>
                        <a:t> </a:t>
                      </a:r>
                      <a:endParaRPr lang="it-IT" sz="700">
                        <a:effectLst/>
                        <a:latin typeface="Calibri"/>
                        <a:ea typeface="Calibri"/>
                        <a:cs typeface="Times New Roman"/>
                      </a:endParaRPr>
                    </a:p>
                  </a:txBody>
                  <a:tcPr marL="0" marR="0" marT="0" marB="0">
                    <a:solidFill>
                      <a:srgbClr val="FFFF99"/>
                    </a:solidFill>
                  </a:tcPr>
                </a:tc>
                <a:tc>
                  <a:txBody>
                    <a:bodyPr/>
                    <a:lstStyle/>
                    <a:p>
                      <a:pPr>
                        <a:spcAft>
                          <a:spcPts val="0"/>
                        </a:spcAft>
                      </a:pPr>
                      <a:r>
                        <a:rPr lang="en-US" sz="700" dirty="0">
                          <a:effectLst/>
                        </a:rPr>
                        <a:t> </a:t>
                      </a:r>
                      <a:endParaRPr lang="it-IT" sz="700" dirty="0">
                        <a:effectLst/>
                        <a:latin typeface="Calibri"/>
                        <a:ea typeface="Calibri"/>
                        <a:cs typeface="Times New Roman"/>
                      </a:endParaRPr>
                    </a:p>
                  </a:txBody>
                  <a:tcPr marL="0" marR="0" marT="0" marB="0">
                    <a:solidFill>
                      <a:srgbClr val="FFFF99"/>
                    </a:solidFill>
                  </a:tcPr>
                </a:tc>
              </a:tr>
            </a:tbl>
          </a:graphicData>
        </a:graphic>
      </p:graphicFrame>
      <p:sp>
        <p:nvSpPr>
          <p:cNvPr id="7" name="Rettangolo 6"/>
          <p:cNvSpPr/>
          <p:nvPr/>
        </p:nvSpPr>
        <p:spPr>
          <a:xfrm>
            <a:off x="95534" y="122830"/>
            <a:ext cx="9144000" cy="800219"/>
          </a:xfrm>
          <a:prstGeom prst="rect">
            <a:avLst/>
          </a:prstGeom>
        </p:spPr>
        <p:txBody>
          <a:bodyPr wrap="square">
            <a:spAutoFit/>
          </a:bodyPr>
          <a:lstStyle/>
          <a:p>
            <a:r>
              <a:rPr lang="en-US" b="1" dirty="0" err="1" smtClean="0"/>
              <a:t>Appuntamento</a:t>
            </a:r>
            <a:r>
              <a:rPr lang="en-US" b="1" dirty="0" smtClean="0"/>
              <a:t> con un </a:t>
            </a:r>
            <a:r>
              <a:rPr lang="en-US" b="1" dirty="0" err="1" smtClean="0"/>
              <a:t>libro</a:t>
            </a:r>
            <a:r>
              <a:rPr lang="en-US" b="1" dirty="0"/>
              <a:t> </a:t>
            </a:r>
            <a:r>
              <a:rPr lang="en-US" b="1" dirty="0" smtClean="0"/>
              <a:t>-  La </a:t>
            </a:r>
            <a:r>
              <a:rPr lang="en-US" b="1" dirty="0" err="1" smtClean="0"/>
              <a:t>Classifica</a:t>
            </a:r>
            <a:r>
              <a:rPr lang="en-US" b="1" dirty="0" smtClean="0"/>
              <a:t>  </a:t>
            </a:r>
          </a:p>
          <a:p>
            <a:r>
              <a:rPr lang="en-US" sz="1400" dirty="0" err="1" smtClean="0"/>
              <a:t>Indicazioni</a:t>
            </a:r>
            <a:r>
              <a:rPr lang="en-US" sz="1400" dirty="0" smtClean="0"/>
              <a:t>: </a:t>
            </a:r>
            <a:r>
              <a:rPr lang="en-US" sz="1400" dirty="0" err="1"/>
              <a:t>q</a:t>
            </a:r>
            <a:r>
              <a:rPr lang="en-US" sz="1400" dirty="0" err="1" smtClean="0"/>
              <a:t>uando</a:t>
            </a:r>
            <a:r>
              <a:rPr lang="en-US" sz="1400" dirty="0" smtClean="0"/>
              <a:t> </a:t>
            </a:r>
            <a:r>
              <a:rPr lang="en-US" sz="1400" dirty="0" err="1" smtClean="0"/>
              <a:t>incontri</a:t>
            </a:r>
            <a:r>
              <a:rPr lang="en-US" sz="1400" dirty="0" smtClean="0"/>
              <a:t> un </a:t>
            </a:r>
            <a:r>
              <a:rPr lang="en-US" sz="1400" dirty="0" err="1" smtClean="0"/>
              <a:t>nuovo</a:t>
            </a:r>
            <a:r>
              <a:rPr lang="en-US" sz="1400" dirty="0" smtClean="0"/>
              <a:t> </a:t>
            </a:r>
            <a:r>
              <a:rPr lang="en-US" sz="1400" dirty="0" err="1" smtClean="0"/>
              <a:t>libro</a:t>
            </a:r>
            <a:r>
              <a:rPr lang="en-US" sz="1400" dirty="0" smtClean="0"/>
              <a:t>, </a:t>
            </a:r>
            <a:r>
              <a:rPr lang="en-US" sz="1400" dirty="0" err="1" smtClean="0"/>
              <a:t>dagli</a:t>
            </a:r>
            <a:r>
              <a:rPr lang="en-US" sz="1400" dirty="0" smtClean="0"/>
              <a:t> </a:t>
            </a:r>
            <a:r>
              <a:rPr lang="en-US" sz="1400" dirty="0" err="1" smtClean="0"/>
              <a:t>una</a:t>
            </a:r>
            <a:r>
              <a:rPr lang="en-US" sz="1400" dirty="0" smtClean="0"/>
              <a:t> </a:t>
            </a:r>
            <a:r>
              <a:rPr lang="en-US" sz="1400" dirty="0" err="1" smtClean="0"/>
              <a:t>valutazione</a:t>
            </a:r>
            <a:r>
              <a:rPr lang="en-US" sz="1400" dirty="0" smtClean="0"/>
              <a:t> da 1-5. </a:t>
            </a:r>
            <a:r>
              <a:rPr lang="en-US" sz="1400" dirty="0" err="1"/>
              <a:t>S</a:t>
            </a:r>
            <a:r>
              <a:rPr lang="en-US" sz="1400" dirty="0" err="1" smtClean="0"/>
              <a:t>crivi</a:t>
            </a:r>
            <a:r>
              <a:rPr lang="en-US" sz="1400" dirty="0" smtClean="0"/>
              <a:t> se </a:t>
            </a:r>
            <a:r>
              <a:rPr lang="en-US" sz="1400" dirty="0" err="1" smtClean="0"/>
              <a:t>vuoi</a:t>
            </a:r>
            <a:r>
              <a:rPr lang="en-US" sz="1400" dirty="0" smtClean="0"/>
              <a:t> </a:t>
            </a:r>
            <a:r>
              <a:rPr lang="en-US" sz="1400" dirty="0" err="1" smtClean="0"/>
              <a:t>avere</a:t>
            </a:r>
            <a:r>
              <a:rPr lang="en-US" sz="1400" dirty="0" smtClean="0"/>
              <a:t> un secondo </a:t>
            </a:r>
            <a:r>
              <a:rPr lang="en-US" sz="1400" dirty="0" err="1" smtClean="0"/>
              <a:t>appuntamento</a:t>
            </a:r>
            <a:r>
              <a:rPr lang="en-US" sz="1400" dirty="0"/>
              <a:t> </a:t>
            </a:r>
            <a:r>
              <a:rPr lang="en-US" sz="1400" dirty="0" smtClean="0"/>
              <a:t>o non </a:t>
            </a:r>
            <a:r>
              <a:rPr lang="en-US" sz="1400" dirty="0" err="1" smtClean="0"/>
              <a:t>rivedere</a:t>
            </a:r>
            <a:r>
              <a:rPr lang="en-US" sz="1400" dirty="0" smtClean="0"/>
              <a:t> </a:t>
            </a:r>
            <a:r>
              <a:rPr lang="en-US" sz="1400" dirty="0" err="1" smtClean="0"/>
              <a:t>quel</a:t>
            </a:r>
            <a:r>
              <a:rPr lang="en-US" sz="1400" dirty="0" smtClean="0"/>
              <a:t> </a:t>
            </a:r>
            <a:r>
              <a:rPr lang="en-US" sz="1400" dirty="0" err="1" smtClean="0"/>
              <a:t>libro</a:t>
            </a:r>
            <a:r>
              <a:rPr lang="en-US" sz="1200" dirty="0" smtClean="0"/>
              <a:t>.  </a:t>
            </a:r>
          </a:p>
        </p:txBody>
      </p:sp>
    </p:spTree>
    <p:extLst>
      <p:ext uri="{BB962C8B-B14F-4D97-AF65-F5344CB8AC3E}">
        <p14:creationId xmlns:p14="http://schemas.microsoft.com/office/powerpoint/2010/main" val="2520847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9337" y="458169"/>
            <a:ext cx="7444853"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12700" algn="ctr" fontAlgn="auto">
              <a:spcBef>
                <a:spcPts val="0"/>
              </a:spcBef>
              <a:spcAft>
                <a:spcPts val="0"/>
              </a:spcAft>
              <a:defRPr/>
            </a:pPr>
            <a:r>
              <a:rPr lang="it-IT" b="1" spc="160" dirty="0">
                <a:solidFill>
                  <a:schemeClr val="bg1"/>
                </a:solidFill>
                <a:latin typeface="+mj-lt"/>
                <a:cs typeface="Gill Sans MT"/>
              </a:rPr>
              <a:t>Destinat</a:t>
            </a:r>
            <a:r>
              <a:rPr lang="it-IT" b="1" spc="204" dirty="0">
                <a:solidFill>
                  <a:schemeClr val="bg1"/>
                </a:solidFill>
                <a:latin typeface="+mj-lt"/>
                <a:cs typeface="Gill Sans MT"/>
              </a:rPr>
              <a:t>a</a:t>
            </a:r>
            <a:r>
              <a:rPr lang="it-IT" b="1" dirty="0">
                <a:solidFill>
                  <a:schemeClr val="bg1"/>
                </a:solidFill>
                <a:latin typeface="+mj-lt"/>
                <a:cs typeface="Gill Sans MT"/>
              </a:rPr>
              <a:t>r</a:t>
            </a:r>
            <a:r>
              <a:rPr lang="it-IT" b="1" spc="114" dirty="0">
                <a:solidFill>
                  <a:schemeClr val="bg1"/>
                </a:solidFill>
                <a:latin typeface="+mj-lt"/>
                <a:cs typeface="Gill Sans MT"/>
              </a:rPr>
              <a:t>i</a:t>
            </a:r>
            <a:r>
              <a:rPr lang="it-IT" b="1" spc="165" dirty="0">
                <a:solidFill>
                  <a:schemeClr val="bg1"/>
                </a:solidFill>
                <a:latin typeface="+mj-lt"/>
                <a:cs typeface="Times New Roman"/>
              </a:rPr>
              <a:t> </a:t>
            </a:r>
            <a:r>
              <a:rPr lang="it-IT" b="1" spc="155" dirty="0">
                <a:solidFill>
                  <a:schemeClr val="bg1"/>
                </a:solidFill>
                <a:latin typeface="+mj-lt"/>
                <a:cs typeface="Gill Sans MT"/>
              </a:rPr>
              <a:t>e</a:t>
            </a:r>
            <a:r>
              <a:rPr lang="it-IT" b="1" spc="165" dirty="0">
                <a:solidFill>
                  <a:schemeClr val="bg1"/>
                </a:solidFill>
                <a:latin typeface="+mj-lt"/>
                <a:cs typeface="Times New Roman"/>
              </a:rPr>
              <a:t> </a:t>
            </a:r>
            <a:r>
              <a:rPr lang="it-IT" b="1" spc="175" dirty="0">
                <a:solidFill>
                  <a:schemeClr val="bg1"/>
                </a:solidFill>
                <a:latin typeface="+mj-lt"/>
                <a:cs typeface="Gill Sans MT"/>
              </a:rPr>
              <a:t>temp</a:t>
            </a:r>
            <a:r>
              <a:rPr lang="it-IT" b="1" spc="75" dirty="0">
                <a:solidFill>
                  <a:schemeClr val="bg1"/>
                </a:solidFill>
                <a:latin typeface="+mj-lt"/>
                <a:cs typeface="Gill Sans MT"/>
              </a:rPr>
              <a:t>i</a:t>
            </a:r>
            <a:r>
              <a:rPr lang="it-IT" b="1" spc="170" dirty="0">
                <a:solidFill>
                  <a:schemeClr val="bg1"/>
                </a:solidFill>
                <a:latin typeface="+mj-lt"/>
                <a:cs typeface="Times New Roman"/>
              </a:rPr>
              <a:t> </a:t>
            </a:r>
            <a:r>
              <a:rPr lang="it-IT" b="1" spc="200" dirty="0">
                <a:solidFill>
                  <a:schemeClr val="bg1"/>
                </a:solidFill>
                <a:latin typeface="+mj-lt"/>
                <a:cs typeface="Gill Sans MT"/>
              </a:rPr>
              <a:t>d</a:t>
            </a:r>
            <a:r>
              <a:rPr lang="it-IT" b="1" spc="95" dirty="0">
                <a:solidFill>
                  <a:schemeClr val="bg1"/>
                </a:solidFill>
                <a:latin typeface="+mj-lt"/>
                <a:cs typeface="Gill Sans MT"/>
              </a:rPr>
              <a:t>i</a:t>
            </a:r>
            <a:r>
              <a:rPr lang="it-IT" b="1" spc="165" dirty="0">
                <a:solidFill>
                  <a:schemeClr val="bg1"/>
                </a:solidFill>
                <a:latin typeface="+mj-lt"/>
                <a:cs typeface="Times New Roman"/>
              </a:rPr>
              <a:t> </a:t>
            </a:r>
            <a:r>
              <a:rPr lang="it-IT" b="1" dirty="0">
                <a:solidFill>
                  <a:schemeClr val="bg1"/>
                </a:solidFill>
                <a:latin typeface="+mj-lt"/>
                <a:cs typeface="Gill Sans MT"/>
              </a:rPr>
              <a:t>r</a:t>
            </a:r>
            <a:r>
              <a:rPr lang="it-IT" b="1" spc="130" dirty="0">
                <a:solidFill>
                  <a:schemeClr val="bg1"/>
                </a:solidFill>
                <a:latin typeface="+mj-lt"/>
                <a:cs typeface="Gill Sans MT"/>
              </a:rPr>
              <a:t>ealizzazione</a:t>
            </a:r>
            <a:endParaRPr lang="it-IT" dirty="0">
              <a:solidFill>
                <a:schemeClr val="bg1"/>
              </a:solidFill>
              <a:latin typeface="+mj-lt"/>
              <a:cs typeface="Gill Sans MT"/>
            </a:endParaRPr>
          </a:p>
        </p:txBody>
      </p:sp>
      <p:sp>
        <p:nvSpPr>
          <p:cNvPr id="3" name="Rettangolo 2"/>
          <p:cNvSpPr/>
          <p:nvPr/>
        </p:nvSpPr>
        <p:spPr>
          <a:xfrm>
            <a:off x="839335" y="1052604"/>
            <a:ext cx="7649571" cy="3693319"/>
          </a:xfrm>
          <a:prstGeom prst="rect">
            <a:avLst/>
          </a:prstGeom>
        </p:spPr>
        <p:txBody>
          <a:bodyPr wrap="square">
            <a:spAutoFit/>
          </a:bodyPr>
          <a:lstStyle/>
          <a:p>
            <a:r>
              <a:rPr lang="it-IT" b="1" dirty="0" smtClean="0"/>
              <a:t>Studenti di livello A2+</a:t>
            </a:r>
          </a:p>
          <a:p>
            <a:endParaRPr lang="it-IT" b="1" dirty="0" smtClean="0"/>
          </a:p>
          <a:p>
            <a:r>
              <a:rPr lang="it-IT" b="1" dirty="0" smtClean="0"/>
              <a:t>Fase </a:t>
            </a:r>
            <a:r>
              <a:rPr lang="it-IT" b="1" dirty="0"/>
              <a:t>1</a:t>
            </a:r>
          </a:p>
          <a:p>
            <a:r>
              <a:rPr lang="it-IT" dirty="0" smtClean="0"/>
              <a:t>In</a:t>
            </a:r>
            <a:r>
              <a:rPr lang="it-IT" dirty="0"/>
              <a:t> </a:t>
            </a:r>
            <a:r>
              <a:rPr lang="it-IT" dirty="0" smtClean="0"/>
              <a:t>classe</a:t>
            </a:r>
            <a:endParaRPr lang="it-IT" dirty="0"/>
          </a:p>
          <a:p>
            <a:r>
              <a:rPr lang="it-IT" dirty="0"/>
              <a:t>• Lettura </a:t>
            </a:r>
            <a:r>
              <a:rPr lang="it-IT" dirty="0" smtClean="0"/>
              <a:t>e analisi dei documenti (video, grafici, letture..)  2 ore</a:t>
            </a:r>
          </a:p>
          <a:p>
            <a:r>
              <a:rPr lang="it-IT" b="1" dirty="0"/>
              <a:t>Fase 2</a:t>
            </a:r>
          </a:p>
          <a:p>
            <a:r>
              <a:rPr lang="it-IT" dirty="0"/>
              <a:t>In </a:t>
            </a:r>
            <a:r>
              <a:rPr lang="it-IT" dirty="0" smtClean="0"/>
              <a:t>classe e a casa</a:t>
            </a:r>
            <a:endParaRPr lang="it-IT" dirty="0"/>
          </a:p>
          <a:p>
            <a:r>
              <a:rPr lang="it-IT" dirty="0"/>
              <a:t>• Divisione in gruppi </a:t>
            </a:r>
            <a:r>
              <a:rPr lang="it-IT" dirty="0" smtClean="0"/>
              <a:t>e</a:t>
            </a:r>
            <a:r>
              <a:rPr lang="it-IT" dirty="0"/>
              <a:t> </a:t>
            </a:r>
            <a:r>
              <a:rPr lang="it-IT" dirty="0" smtClean="0"/>
              <a:t>distribuzione </a:t>
            </a:r>
            <a:r>
              <a:rPr lang="it-IT" dirty="0"/>
              <a:t>dei </a:t>
            </a:r>
            <a:r>
              <a:rPr lang="it-IT" smtClean="0"/>
              <a:t>ruoli 3 </a:t>
            </a:r>
            <a:r>
              <a:rPr lang="it-IT" dirty="0" smtClean="0"/>
              <a:t>ore</a:t>
            </a:r>
          </a:p>
          <a:p>
            <a:r>
              <a:rPr lang="it-IT" b="1" dirty="0" smtClean="0"/>
              <a:t>Fase </a:t>
            </a:r>
            <a:r>
              <a:rPr lang="it-IT" b="1" dirty="0"/>
              <a:t>3</a:t>
            </a:r>
          </a:p>
          <a:p>
            <a:r>
              <a:rPr lang="it-IT" dirty="0"/>
              <a:t>In classe</a:t>
            </a:r>
          </a:p>
          <a:p>
            <a:r>
              <a:rPr lang="it-IT" dirty="0"/>
              <a:t>• Restituzione del prodotto </a:t>
            </a:r>
            <a:r>
              <a:rPr lang="it-IT" dirty="0" smtClean="0"/>
              <a:t>e </a:t>
            </a:r>
            <a:r>
              <a:rPr lang="it-IT" dirty="0"/>
              <a:t>p</a:t>
            </a:r>
            <a:r>
              <a:rPr lang="it-IT" dirty="0" smtClean="0"/>
              <a:t>resentazione 2 </a:t>
            </a:r>
            <a:r>
              <a:rPr lang="it-IT" dirty="0"/>
              <a:t>ore</a:t>
            </a:r>
          </a:p>
          <a:p>
            <a:endParaRPr lang="it-IT" dirty="0" smtClean="0"/>
          </a:p>
          <a:p>
            <a:r>
              <a:rPr lang="it-IT" dirty="0" smtClean="0"/>
              <a:t> </a:t>
            </a:r>
            <a:endParaRPr lang="it-IT" dirty="0"/>
          </a:p>
        </p:txBody>
      </p:sp>
    </p:spTree>
    <p:extLst>
      <p:ext uri="{BB962C8B-B14F-4D97-AF65-F5344CB8AC3E}">
        <p14:creationId xmlns:p14="http://schemas.microsoft.com/office/powerpoint/2010/main" val="194750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6602" y="251434"/>
            <a:ext cx="8598091" cy="3016210"/>
          </a:xfrm>
          <a:prstGeom prst="rect">
            <a:avLst/>
          </a:prstGeom>
        </p:spPr>
        <p:txBody>
          <a:bodyPr wrap="square">
            <a:spAutoFit/>
          </a:bodyPr>
          <a:lstStyle/>
          <a:p>
            <a:r>
              <a:rPr lang="en-US" b="1" dirty="0" err="1" smtClean="0"/>
              <a:t>Seconda</a:t>
            </a:r>
            <a:r>
              <a:rPr lang="en-US" b="1" dirty="0" smtClean="0"/>
              <a:t> parte</a:t>
            </a:r>
            <a:r>
              <a:rPr lang="en-US" b="1" cap="all" dirty="0" smtClean="0"/>
              <a:t>: “</a:t>
            </a:r>
            <a:r>
              <a:rPr lang="en-US" b="1" dirty="0" smtClean="0"/>
              <a:t>Il  </a:t>
            </a:r>
            <a:r>
              <a:rPr lang="en-US" b="1" dirty="0" err="1" smtClean="0"/>
              <a:t>dibattito</a:t>
            </a:r>
            <a:r>
              <a:rPr lang="en-US" b="1" dirty="0" smtClean="0"/>
              <a:t>”</a:t>
            </a:r>
          </a:p>
          <a:p>
            <a:endParaRPr lang="en-US" sz="1600" b="1" dirty="0" smtClean="0"/>
          </a:p>
          <a:p>
            <a:r>
              <a:rPr lang="it-IT" sz="1400" dirty="0" smtClean="0"/>
              <a:t>Prima di questa fase consegnare agli studenti delle schede con  alcune informazioni sul libro che hanno scelto dove ci sarà anche un breve riassunto. </a:t>
            </a:r>
          </a:p>
          <a:p>
            <a:r>
              <a:rPr lang="it-IT" sz="1400" dirty="0" smtClean="0"/>
              <a:t>All’inizio di questa fase, distribuire al resto della classe dei foglietti per votare per i loro compagni dopo ogni dibattito.</a:t>
            </a:r>
          </a:p>
          <a:p>
            <a:r>
              <a:rPr lang="it-IT" sz="1400" dirty="0" smtClean="0"/>
              <a:t>Ogni giro comincerà  nello stesso modo: uno studente legge il suo riassunto del romanzo (senza raccontare la fine) e poi fa la sua dichiarazione:</a:t>
            </a:r>
          </a:p>
          <a:p>
            <a:pPr algn="ctr"/>
            <a:r>
              <a:rPr lang="it-IT" sz="1400" dirty="0" smtClean="0"/>
              <a:t>	</a:t>
            </a:r>
            <a:r>
              <a:rPr lang="it-IT" sz="1600" b="1" dirty="0" smtClean="0"/>
              <a:t>Perché gli  studenti dovrebbero leggero questo romanzo?</a:t>
            </a:r>
          </a:p>
          <a:p>
            <a:pPr algn="ctr"/>
            <a:endParaRPr lang="it-IT" sz="1400" b="1" dirty="0" smtClean="0"/>
          </a:p>
          <a:p>
            <a:r>
              <a:rPr lang="it-IT" sz="1400" dirty="0" smtClean="0"/>
              <a:t>Incoraggiare gli studenti ad essere convincenti quando presentano il loro libro.</a:t>
            </a:r>
          </a:p>
          <a:p>
            <a:r>
              <a:rPr lang="it-IT" sz="1400" dirty="0" smtClean="0"/>
              <a:t>Dopo che ogni studente avrà  presentato il  suo libro, gli altri studenti votano per “la presentazione più convincente” e “per la miglior trama”.</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158" y="3098042"/>
            <a:ext cx="2850978" cy="35612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1358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868677" y="750626"/>
            <a:ext cx="7757389" cy="5759355"/>
            <a:chOff x="868677" y="750626"/>
            <a:chExt cx="7757389" cy="5759355"/>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77" y="968990"/>
              <a:ext cx="7757389" cy="5540991"/>
            </a:xfrm>
            <a:prstGeom prst="rect">
              <a:avLst/>
            </a:prstGeom>
          </p:spPr>
        </p:pic>
        <p:sp>
          <p:nvSpPr>
            <p:cNvPr id="3" name="CasellaDiTesto 2"/>
            <p:cNvSpPr txBox="1"/>
            <p:nvPr/>
          </p:nvSpPr>
          <p:spPr>
            <a:xfrm>
              <a:off x="2661313" y="750626"/>
              <a:ext cx="4612944" cy="738664"/>
            </a:xfrm>
            <a:prstGeom prst="rect">
              <a:avLst/>
            </a:prstGeom>
            <a:noFill/>
          </p:spPr>
          <p:txBody>
            <a:bodyPr wrap="square" rtlCol="0">
              <a:spAutoFit/>
            </a:bodyPr>
            <a:lstStyle/>
            <a:p>
              <a:r>
                <a:rPr lang="it-IT" dirty="0" smtClean="0"/>
                <a:t>Libro: </a:t>
              </a:r>
              <a:r>
                <a:rPr lang="it-IT" sz="2400" dirty="0" smtClean="0"/>
                <a:t>_____________________________</a:t>
              </a:r>
              <a:endParaRPr lang="it-IT" sz="2400" dirty="0"/>
            </a:p>
          </p:txBody>
        </p:sp>
        <p:sp>
          <p:nvSpPr>
            <p:cNvPr id="4" name="CasellaDiTesto 3"/>
            <p:cNvSpPr txBox="1"/>
            <p:nvPr/>
          </p:nvSpPr>
          <p:spPr>
            <a:xfrm>
              <a:off x="4003568" y="1596788"/>
              <a:ext cx="1487605" cy="369332"/>
            </a:xfrm>
            <a:prstGeom prst="rect">
              <a:avLst/>
            </a:prstGeom>
            <a:noFill/>
          </p:spPr>
          <p:txBody>
            <a:bodyPr wrap="square" rtlCol="0">
              <a:spAutoFit/>
            </a:bodyPr>
            <a:lstStyle/>
            <a:p>
              <a:r>
                <a:rPr lang="it-IT" b="1" dirty="0" smtClean="0"/>
                <a:t>Introduzione</a:t>
              </a:r>
              <a:endParaRPr lang="it-IT" b="1" dirty="0"/>
            </a:p>
          </p:txBody>
        </p:sp>
        <p:sp>
          <p:nvSpPr>
            <p:cNvPr id="5" name="CasellaDiTesto 4"/>
            <p:cNvSpPr txBox="1"/>
            <p:nvPr/>
          </p:nvSpPr>
          <p:spPr>
            <a:xfrm>
              <a:off x="3946816" y="4830465"/>
              <a:ext cx="1087157" cy="307777"/>
            </a:xfrm>
            <a:prstGeom prst="rect">
              <a:avLst/>
            </a:prstGeom>
            <a:noFill/>
          </p:spPr>
          <p:txBody>
            <a:bodyPr wrap="none" rtlCol="0">
              <a:spAutoFit/>
            </a:bodyPr>
            <a:lstStyle/>
            <a:p>
              <a:r>
                <a:rPr lang="it-IT" sz="1400" b="1" dirty="0" smtClean="0"/>
                <a:t>Conclusione</a:t>
              </a:r>
              <a:endParaRPr lang="it-IT" sz="1400" b="1" dirty="0"/>
            </a:p>
          </p:txBody>
        </p:sp>
        <p:sp>
          <p:nvSpPr>
            <p:cNvPr id="6" name="CasellaDiTesto 5"/>
            <p:cNvSpPr txBox="1"/>
            <p:nvPr/>
          </p:nvSpPr>
          <p:spPr>
            <a:xfrm>
              <a:off x="1446662" y="3179928"/>
              <a:ext cx="1323833" cy="276999"/>
            </a:xfrm>
            <a:prstGeom prst="rect">
              <a:avLst/>
            </a:prstGeom>
            <a:noFill/>
          </p:spPr>
          <p:txBody>
            <a:bodyPr wrap="square" rtlCol="0">
              <a:spAutoFit/>
            </a:bodyPr>
            <a:lstStyle/>
            <a:p>
              <a:r>
                <a:rPr lang="it-IT" sz="1200" b="1" dirty="0" smtClean="0"/>
                <a:t>Motivazione n°1</a:t>
              </a:r>
              <a:endParaRPr lang="it-IT" sz="1200" b="1" dirty="0"/>
            </a:p>
          </p:txBody>
        </p:sp>
        <p:sp>
          <p:nvSpPr>
            <p:cNvPr id="7" name="CasellaDiTesto 6"/>
            <p:cNvSpPr txBox="1"/>
            <p:nvPr/>
          </p:nvSpPr>
          <p:spPr>
            <a:xfrm>
              <a:off x="4085454" y="3209497"/>
              <a:ext cx="1323833" cy="276999"/>
            </a:xfrm>
            <a:prstGeom prst="rect">
              <a:avLst/>
            </a:prstGeom>
            <a:noFill/>
          </p:spPr>
          <p:txBody>
            <a:bodyPr wrap="square" rtlCol="0">
              <a:spAutoFit/>
            </a:bodyPr>
            <a:lstStyle/>
            <a:p>
              <a:r>
                <a:rPr lang="it-IT" sz="1200" b="1" dirty="0" smtClean="0"/>
                <a:t>Motivazione n°2</a:t>
              </a:r>
              <a:endParaRPr lang="it-IT" sz="1200" b="1" dirty="0"/>
            </a:p>
          </p:txBody>
        </p:sp>
        <p:sp>
          <p:nvSpPr>
            <p:cNvPr id="9" name="CasellaDiTesto 8"/>
            <p:cNvSpPr txBox="1"/>
            <p:nvPr/>
          </p:nvSpPr>
          <p:spPr>
            <a:xfrm>
              <a:off x="6708099" y="3211770"/>
              <a:ext cx="1323833" cy="276999"/>
            </a:xfrm>
            <a:prstGeom prst="rect">
              <a:avLst/>
            </a:prstGeom>
            <a:noFill/>
          </p:spPr>
          <p:txBody>
            <a:bodyPr wrap="square" rtlCol="0">
              <a:spAutoFit/>
            </a:bodyPr>
            <a:lstStyle/>
            <a:p>
              <a:r>
                <a:rPr lang="it-IT" sz="1200" b="1" dirty="0" smtClean="0"/>
                <a:t>Motivazione n°3</a:t>
              </a:r>
              <a:endParaRPr lang="it-IT" sz="1200" b="1" dirty="0"/>
            </a:p>
          </p:txBody>
        </p:sp>
      </p:grpSp>
      <p:sp>
        <p:nvSpPr>
          <p:cNvPr id="12" name="CasellaDiTesto 11"/>
          <p:cNvSpPr txBox="1"/>
          <p:nvPr/>
        </p:nvSpPr>
        <p:spPr>
          <a:xfrm>
            <a:off x="1369490" y="341194"/>
            <a:ext cx="6241807" cy="369332"/>
          </a:xfrm>
          <a:prstGeom prst="rect">
            <a:avLst/>
          </a:prstGeom>
          <a:noFill/>
        </p:spPr>
        <p:txBody>
          <a:bodyPr wrap="square" rtlCol="0">
            <a:spAutoFit/>
          </a:bodyPr>
          <a:lstStyle/>
          <a:p>
            <a:pPr algn="ctr"/>
            <a:r>
              <a:rPr lang="it-IT" b="1" dirty="0" smtClean="0"/>
              <a:t>Schema per il dibattito orale</a:t>
            </a:r>
            <a:endParaRPr lang="it-IT" b="1" dirty="0"/>
          </a:p>
        </p:txBody>
      </p:sp>
    </p:spTree>
    <p:extLst>
      <p:ext uri="{BB962C8B-B14F-4D97-AF65-F5344CB8AC3E}">
        <p14:creationId xmlns:p14="http://schemas.microsoft.com/office/powerpoint/2010/main" val="1807971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30707" y="1023581"/>
            <a:ext cx="3149221" cy="4244454"/>
          </a:xfrm>
          <a:prstGeom prst="rect">
            <a:avLst/>
          </a:prstGeom>
        </p:spPr>
      </p:pic>
      <p:sp>
        <p:nvSpPr>
          <p:cNvPr id="4" name="Rettangolo 3"/>
          <p:cNvSpPr/>
          <p:nvPr/>
        </p:nvSpPr>
        <p:spPr>
          <a:xfrm>
            <a:off x="296838" y="1209807"/>
            <a:ext cx="2736377" cy="3477875"/>
          </a:xfrm>
          <a:prstGeom prst="rect">
            <a:avLst/>
          </a:prstGeom>
        </p:spPr>
        <p:txBody>
          <a:bodyPr wrap="square">
            <a:spAutoFit/>
          </a:bodyPr>
          <a:lstStyle/>
          <a:p>
            <a:pPr lvl="0" algn="ctr"/>
            <a:r>
              <a:rPr lang="it-IT" sz="1600" b="1" dirty="0" smtClean="0">
                <a:solidFill>
                  <a:srgbClr val="FF0000"/>
                </a:solidFill>
              </a:rPr>
              <a:t>“</a:t>
            </a:r>
            <a:r>
              <a:rPr lang="it-IT" sz="1600" b="1" i="1" dirty="0">
                <a:solidFill>
                  <a:srgbClr val="FF0000"/>
                </a:solidFill>
              </a:rPr>
              <a:t>La banda degli amanti”</a:t>
            </a:r>
            <a:r>
              <a:rPr lang="it-IT" sz="1600" b="1" dirty="0">
                <a:solidFill>
                  <a:srgbClr val="FF0000"/>
                </a:solidFill>
              </a:rPr>
              <a:t> </a:t>
            </a:r>
            <a:endParaRPr lang="it-IT" sz="1600" b="1" dirty="0" smtClean="0">
              <a:solidFill>
                <a:srgbClr val="FF0000"/>
              </a:solidFill>
            </a:endParaRPr>
          </a:p>
          <a:p>
            <a:pPr lvl="0" algn="ctr"/>
            <a:r>
              <a:rPr lang="it-IT" sz="1400" b="1" dirty="0" smtClean="0"/>
              <a:t>Massimo </a:t>
            </a:r>
            <a:r>
              <a:rPr lang="it-IT" sz="1400" b="1" dirty="0" err="1"/>
              <a:t>Carlotto</a:t>
            </a:r>
            <a:endParaRPr lang="it-IT" sz="1400" dirty="0"/>
          </a:p>
          <a:p>
            <a:r>
              <a:rPr lang="it-IT" sz="1200" dirty="0" smtClean="0"/>
              <a:t>Un professore</a:t>
            </a:r>
            <a:r>
              <a:rPr lang="it-IT" sz="1200" dirty="0"/>
              <a:t> universitario, Giudo Di Lello, scompare facendo perdere le sue tracce, ma cosa è accaduto?</a:t>
            </a:r>
          </a:p>
          <a:p>
            <a:r>
              <a:rPr lang="it-IT" sz="1200" dirty="0"/>
              <a:t>Trascorre qualche mese e di questa situazione nessuno parla più  ma c’è chi sa la verità: la sua amante Oriana Pozzi Vitali.</a:t>
            </a:r>
          </a:p>
          <a:p>
            <a:r>
              <a:rPr lang="it-IT" sz="1200" dirty="0"/>
              <a:t>La donna con cui il professore aveva una relazione segreta, appartiene a una famiglia ricca e conosciuta di industriali svizzeri. Lei sa, ma per non finire nei guai è rimasta in silenzio. Oriana non può fare a meno di confidarsi con un avvocato, che le consiglia di parlare con Marco Buratti, conosciuto come l’Alligatore, un investigatore che……..</a:t>
            </a: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5992638" y="1066517"/>
            <a:ext cx="3149221" cy="4244454"/>
          </a:xfrm>
          <a:prstGeom prst="rect">
            <a:avLst/>
          </a:prstGeom>
        </p:spPr>
      </p:pic>
      <p:sp>
        <p:nvSpPr>
          <p:cNvPr id="9" name="Rettangolo 8"/>
          <p:cNvSpPr/>
          <p:nvPr/>
        </p:nvSpPr>
        <p:spPr>
          <a:xfrm>
            <a:off x="6206321" y="1216590"/>
            <a:ext cx="2654488" cy="3508653"/>
          </a:xfrm>
          <a:prstGeom prst="rect">
            <a:avLst/>
          </a:prstGeom>
        </p:spPr>
        <p:txBody>
          <a:bodyPr wrap="square">
            <a:spAutoFit/>
          </a:bodyPr>
          <a:lstStyle/>
          <a:p>
            <a:pPr lvl="0" algn="ctr"/>
            <a:r>
              <a:rPr lang="it-IT" sz="1600" b="1" dirty="0" smtClean="0">
                <a:solidFill>
                  <a:srgbClr val="FF0000"/>
                </a:solidFill>
              </a:rPr>
              <a:t> </a:t>
            </a:r>
            <a:r>
              <a:rPr lang="it-IT" sz="1600" b="1" dirty="0">
                <a:solidFill>
                  <a:srgbClr val="FF0000"/>
                </a:solidFill>
              </a:rPr>
              <a:t>“Cose che nessuno sa</a:t>
            </a:r>
            <a:r>
              <a:rPr lang="it-IT" sz="1600" b="1" dirty="0" smtClean="0">
                <a:solidFill>
                  <a:srgbClr val="FF0000"/>
                </a:solidFill>
              </a:rPr>
              <a:t>”</a:t>
            </a:r>
          </a:p>
          <a:p>
            <a:pPr lvl="0" algn="ctr"/>
            <a:r>
              <a:rPr lang="it-IT" sz="1400" b="1" dirty="0" smtClean="0"/>
              <a:t> Alessandro </a:t>
            </a:r>
            <a:r>
              <a:rPr lang="it-IT" sz="1400" b="1" dirty="0"/>
              <a:t>D’</a:t>
            </a:r>
            <a:r>
              <a:rPr lang="it-IT" sz="1400" b="1" dirty="0" err="1"/>
              <a:t>Avenia</a:t>
            </a:r>
            <a:endParaRPr lang="it-IT" sz="1400" dirty="0"/>
          </a:p>
          <a:p>
            <a:pPr algn="just"/>
            <a:r>
              <a:rPr lang="it-IT" sz="1200" dirty="0"/>
              <a:t>Margherita ha quattordici anni e sta per vivere un momento magico e misterioso: l’inizio del liceo. Un mondo nuovo da esplorare e conquistare. Ma un giorno, tornata a casa, ascolta un messaggio nella segreteria telefonica: è di suo padre, che non tornerà più a casa. Margherita ancora non sa che affrontando questo dolore si trasformerà a poco a poco in una donna. Accanto a lei ci sono la madre, il fratellino vivace e sensibile e la nonna Teresa. E poi Marta, la compagna di banco sempre sorridente, e Giulio, il ragazzo più cupo e affascinante della scuola. Ma sarà un professore ……………</a:t>
            </a:r>
          </a:p>
        </p:txBody>
      </p:sp>
      <p:sp>
        <p:nvSpPr>
          <p:cNvPr id="10" name="CasellaDiTesto 9"/>
          <p:cNvSpPr txBox="1"/>
          <p:nvPr/>
        </p:nvSpPr>
        <p:spPr>
          <a:xfrm>
            <a:off x="3033215" y="525495"/>
            <a:ext cx="2647666" cy="369332"/>
          </a:xfrm>
          <a:prstGeom prst="rect">
            <a:avLst/>
          </a:prstGeom>
          <a:noFill/>
        </p:spPr>
        <p:txBody>
          <a:bodyPr wrap="square" rtlCol="0">
            <a:spAutoFit/>
          </a:bodyPr>
          <a:lstStyle/>
          <a:p>
            <a:pPr algn="ctr"/>
            <a:r>
              <a:rPr lang="it-IT" b="1" dirty="0" smtClean="0"/>
              <a:t>Schede libri</a:t>
            </a:r>
            <a:endParaRPr lang="it-IT" b="1" dirty="0"/>
          </a:p>
        </p:txBody>
      </p:sp>
      <p:sp>
        <p:nvSpPr>
          <p:cNvPr id="11" name="Oval 12"/>
          <p:cNvSpPr>
            <a:spLocks noChangeArrowheads="1"/>
          </p:cNvSpPr>
          <p:nvPr/>
        </p:nvSpPr>
        <p:spPr bwMode="auto">
          <a:xfrm>
            <a:off x="1339326" y="4872178"/>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1</a:t>
            </a:r>
            <a:endParaRPr lang="it-IT" altLang="it-IT" sz="1100" b="1" dirty="0">
              <a:solidFill>
                <a:srgbClr val="000000"/>
              </a:solidFill>
            </a:endParaRPr>
          </a:p>
        </p:txBody>
      </p:sp>
      <p:sp>
        <p:nvSpPr>
          <p:cNvPr id="12" name="Oval 12"/>
          <p:cNvSpPr>
            <a:spLocks noChangeArrowheads="1"/>
          </p:cNvSpPr>
          <p:nvPr/>
        </p:nvSpPr>
        <p:spPr bwMode="auto">
          <a:xfrm>
            <a:off x="7491699" y="4851885"/>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3</a:t>
            </a:r>
            <a:endParaRPr lang="it-IT" altLang="it-IT" sz="1100" b="1" dirty="0">
              <a:solidFill>
                <a:srgbClr val="000000"/>
              </a:solidFill>
            </a:endParaRPr>
          </a:p>
        </p:txBody>
      </p:sp>
      <p:pic>
        <p:nvPicPr>
          <p:cNvPr id="15" name="Immagine 14"/>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3179928" y="1066517"/>
            <a:ext cx="2840928" cy="4201518"/>
          </a:xfrm>
          <a:prstGeom prst="rect">
            <a:avLst/>
          </a:prstGeom>
        </p:spPr>
      </p:pic>
      <p:sp>
        <p:nvSpPr>
          <p:cNvPr id="16" name="Rettangolo 15"/>
          <p:cNvSpPr/>
          <p:nvPr/>
        </p:nvSpPr>
        <p:spPr>
          <a:xfrm>
            <a:off x="3349308" y="1340527"/>
            <a:ext cx="2436125" cy="2831544"/>
          </a:xfrm>
          <a:prstGeom prst="rect">
            <a:avLst/>
          </a:prstGeom>
        </p:spPr>
        <p:txBody>
          <a:bodyPr wrap="square">
            <a:spAutoFit/>
          </a:bodyPr>
          <a:lstStyle/>
          <a:p>
            <a:pPr lvl="0" algn="ctr"/>
            <a:r>
              <a:rPr lang="it-IT" sz="1600" b="1" dirty="0">
                <a:solidFill>
                  <a:srgbClr val="FF0000"/>
                </a:solidFill>
              </a:rPr>
              <a:t>“Storia di chi fugge e di chi resta” </a:t>
            </a:r>
            <a:endParaRPr lang="it-IT" sz="1600" b="1" dirty="0" smtClean="0">
              <a:solidFill>
                <a:srgbClr val="FF0000"/>
              </a:solidFill>
            </a:endParaRPr>
          </a:p>
          <a:p>
            <a:pPr lvl="0" algn="ctr"/>
            <a:r>
              <a:rPr lang="it-IT" sz="1400" b="1" dirty="0" smtClean="0"/>
              <a:t>Elena </a:t>
            </a:r>
            <a:r>
              <a:rPr lang="it-IT" sz="1400" b="1" dirty="0"/>
              <a:t>Ferrante</a:t>
            </a:r>
            <a:endParaRPr lang="it-IT" sz="1400" dirty="0"/>
          </a:p>
          <a:p>
            <a:pPr algn="just"/>
            <a:r>
              <a:rPr lang="it-IT" sz="1200" dirty="0"/>
              <a:t>E’ la storia di 2 donne che vivono negli anni ‘70. Elena dopo aver studiato a Pisa ha avuto successo con un romanzo che l’ha portata ad una vita fatta di gente importante  e ricca. Mentre Lila si è sposata giovanissima, ha avuto un bambino, ha lasciato il marito e ora fa l’operaia.</a:t>
            </a:r>
          </a:p>
          <a:p>
            <a:pPr algn="just"/>
            <a:r>
              <a:rPr lang="it-IT" sz="1200" dirty="0"/>
              <a:t>Le due amiche hanno cercato di costruirsi un destino diverso…….</a:t>
            </a:r>
          </a:p>
        </p:txBody>
      </p:sp>
      <p:sp>
        <p:nvSpPr>
          <p:cNvPr id="17" name="Oval 12"/>
          <p:cNvSpPr>
            <a:spLocks noChangeArrowheads="1"/>
          </p:cNvSpPr>
          <p:nvPr/>
        </p:nvSpPr>
        <p:spPr bwMode="auto">
          <a:xfrm>
            <a:off x="4424991" y="4865533"/>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2</a:t>
            </a:r>
            <a:endParaRPr lang="it-IT" altLang="it-IT" sz="1100" b="1" dirty="0">
              <a:solidFill>
                <a:srgbClr val="000000"/>
              </a:solidFill>
            </a:endParaRPr>
          </a:p>
        </p:txBody>
      </p:sp>
    </p:spTree>
    <p:extLst>
      <p:ext uri="{BB962C8B-B14F-4D97-AF65-F5344CB8AC3E}">
        <p14:creationId xmlns:p14="http://schemas.microsoft.com/office/powerpoint/2010/main" val="3597001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146835" y="452369"/>
            <a:ext cx="2840928" cy="4174221"/>
          </a:xfrm>
          <a:prstGeom prst="rect">
            <a:avLst/>
          </a:prstGeom>
        </p:spPr>
      </p:pic>
      <p:sp>
        <p:nvSpPr>
          <p:cNvPr id="11" name="Rettangolo 10"/>
          <p:cNvSpPr/>
          <p:nvPr/>
        </p:nvSpPr>
        <p:spPr>
          <a:xfrm>
            <a:off x="345824" y="726380"/>
            <a:ext cx="2442949" cy="3293209"/>
          </a:xfrm>
          <a:prstGeom prst="rect">
            <a:avLst/>
          </a:prstGeom>
        </p:spPr>
        <p:txBody>
          <a:bodyPr wrap="square">
            <a:spAutoFit/>
          </a:bodyPr>
          <a:lstStyle/>
          <a:p>
            <a:pPr lvl="0" algn="ctr"/>
            <a:r>
              <a:rPr lang="it-IT" sz="1600" b="1" dirty="0">
                <a:solidFill>
                  <a:srgbClr val="FF0000"/>
                </a:solidFill>
              </a:rPr>
              <a:t>“Cosa tiene accese le stelle. Storie di italiani che non hanno mai smesso di credere nel futuro”</a:t>
            </a:r>
            <a:r>
              <a:rPr lang="it-IT" sz="1200" b="1" dirty="0"/>
              <a:t> </a:t>
            </a:r>
            <a:endParaRPr lang="it-IT" sz="1200" b="1" dirty="0" smtClean="0"/>
          </a:p>
          <a:p>
            <a:pPr lvl="0" algn="ctr"/>
            <a:r>
              <a:rPr lang="it-IT" sz="1400" b="1" dirty="0" smtClean="0"/>
              <a:t>Mario </a:t>
            </a:r>
            <a:r>
              <a:rPr lang="it-IT" sz="1400" b="1" dirty="0"/>
              <a:t>Calabresi</a:t>
            </a:r>
            <a:endParaRPr lang="it-IT" sz="1400" dirty="0"/>
          </a:p>
          <a:p>
            <a:pPr algn="just"/>
            <a:r>
              <a:rPr lang="it-IT" sz="1200" dirty="0"/>
              <a:t>Questo libro raccoglie le storie di chi è riuscito a inseguire i sogni affrontando tutte le sfide.</a:t>
            </a:r>
          </a:p>
          <a:p>
            <a:pPr algn="just"/>
            <a:r>
              <a:rPr lang="it-IT" sz="1200" dirty="0"/>
              <a:t>Sono raccolte le storia di artisti, di scienziati, ma anche di persone comuni, vengono raccontate le storia di chi ha dato speranza a malati incurabili, chi ha usato la tesi per aprire un’azienda di successo, chi spera di vedere l’uomo su Marte…….</a:t>
            </a:r>
          </a:p>
        </p:txBody>
      </p:sp>
      <p:sp>
        <p:nvSpPr>
          <p:cNvPr id="14" name="Oval 12"/>
          <p:cNvSpPr>
            <a:spLocks noChangeArrowheads="1"/>
          </p:cNvSpPr>
          <p:nvPr/>
        </p:nvSpPr>
        <p:spPr bwMode="auto">
          <a:xfrm>
            <a:off x="1404448" y="4234486"/>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4</a:t>
            </a:r>
            <a:endParaRPr lang="it-IT" altLang="it-IT" sz="1100" b="1" dirty="0">
              <a:solidFill>
                <a:srgbClr val="000000"/>
              </a:solidFill>
            </a:endParaRPr>
          </a:p>
        </p:txBody>
      </p:sp>
      <p:pic>
        <p:nvPicPr>
          <p:cNvPr id="17" name="Immagine 16"/>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2808140" y="452369"/>
            <a:ext cx="3142284" cy="4174222"/>
          </a:xfrm>
          <a:prstGeom prst="rect">
            <a:avLst/>
          </a:prstGeom>
        </p:spPr>
      </p:pic>
      <p:sp>
        <p:nvSpPr>
          <p:cNvPr id="18" name="Rettangolo 17"/>
          <p:cNvSpPr/>
          <p:nvPr/>
        </p:nvSpPr>
        <p:spPr>
          <a:xfrm>
            <a:off x="3147627" y="729581"/>
            <a:ext cx="2284182" cy="37240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it-IT" sz="1600" b="1" dirty="0" smtClean="0">
                <a:solidFill>
                  <a:srgbClr val="FF0000"/>
                </a:solidFill>
              </a:rPr>
              <a:t>“L’allieva</a:t>
            </a:r>
            <a:r>
              <a:rPr lang="it-IT" sz="1600" b="1" dirty="0">
                <a:solidFill>
                  <a:srgbClr val="FF0000"/>
                </a:solidFill>
              </a:rPr>
              <a:t>” </a:t>
            </a:r>
          </a:p>
          <a:p>
            <a:pPr lvl="0" algn="ctr"/>
            <a:r>
              <a:rPr lang="it-IT" sz="1400" b="1" dirty="0" smtClean="0"/>
              <a:t>Alessia </a:t>
            </a:r>
            <a:r>
              <a:rPr lang="it-IT" sz="1400" b="1" dirty="0"/>
              <a:t>Gazzola</a:t>
            </a:r>
            <a:endParaRPr lang="it-IT" sz="1400" dirty="0"/>
          </a:p>
          <a:p>
            <a:pPr algn="just"/>
            <a:endParaRPr lang="it-IT" sz="1400" dirty="0"/>
          </a:p>
          <a:p>
            <a:pPr algn="just"/>
            <a:r>
              <a:rPr lang="it-IT" sz="1200" dirty="0" smtClean="0"/>
              <a:t>Il </a:t>
            </a:r>
            <a:r>
              <a:rPr lang="it-IT" sz="1200" dirty="0"/>
              <a:t>libro racconta la storia di una ragazza, Alice, specializzanda di medicina legale</a:t>
            </a:r>
            <a:r>
              <a:rPr lang="it-IT" sz="1200" dirty="0" smtClean="0"/>
              <a:t>..</a:t>
            </a:r>
            <a:endParaRPr lang="it-IT" sz="1200" dirty="0"/>
          </a:p>
          <a:p>
            <a:pPr algn="just"/>
            <a:r>
              <a:rPr lang="it-IT" sz="1200" dirty="0"/>
              <a:t>Ma i problemi della protagonista non sono finiti, la ragazza infatti non riesce a capire se Claudio, il suo superiore, ha intenzione di aiutarla o no professionalmente lasciando da parte le questioni sentimentali.</a:t>
            </a:r>
          </a:p>
          <a:p>
            <a:pPr algn="just"/>
            <a:r>
              <a:rPr lang="it-IT" sz="1200" dirty="0"/>
              <a:t>Ecco che </a:t>
            </a:r>
            <a:r>
              <a:rPr lang="it-IT" sz="1200" dirty="0" smtClean="0"/>
              <a:t>c’è un </a:t>
            </a:r>
            <a:r>
              <a:rPr lang="it-IT" sz="1200" dirty="0"/>
              <a:t>omicidio ma c’è qualcosa di </a:t>
            </a:r>
            <a:r>
              <a:rPr lang="it-IT" sz="1200" dirty="0" smtClean="0"/>
              <a:t>strano: Alice </a:t>
            </a:r>
            <a:r>
              <a:rPr lang="it-IT" sz="1200" dirty="0"/>
              <a:t>ha conosciuto la vittima proprio il giorno prima della sua morte. La vittima è bella, di famiglia </a:t>
            </a:r>
            <a:r>
              <a:rPr lang="it-IT" sz="1200" dirty="0" smtClean="0"/>
              <a:t>borghese……</a:t>
            </a:r>
            <a:endParaRPr lang="it-IT" sz="1200" dirty="0"/>
          </a:p>
        </p:txBody>
      </p:sp>
      <p:sp>
        <p:nvSpPr>
          <p:cNvPr id="19" name="Oval 12"/>
          <p:cNvSpPr>
            <a:spLocks noChangeArrowheads="1"/>
          </p:cNvSpPr>
          <p:nvPr/>
        </p:nvSpPr>
        <p:spPr bwMode="auto">
          <a:xfrm>
            <a:off x="4274402" y="4223409"/>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5</a:t>
            </a:r>
            <a:endParaRPr lang="it-IT" altLang="it-IT" sz="1100" b="1" dirty="0">
              <a:solidFill>
                <a:srgbClr val="000000"/>
              </a:solidFill>
            </a:endParaRPr>
          </a:p>
        </p:txBody>
      </p:sp>
      <p:pic>
        <p:nvPicPr>
          <p:cNvPr id="20" name="Immagine 19"/>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5760571" y="452369"/>
            <a:ext cx="3260599" cy="4206025"/>
          </a:xfrm>
          <a:prstGeom prst="rect">
            <a:avLst/>
          </a:prstGeom>
        </p:spPr>
      </p:pic>
      <p:sp>
        <p:nvSpPr>
          <p:cNvPr id="21" name="Rettangolo 20"/>
          <p:cNvSpPr/>
          <p:nvPr/>
        </p:nvSpPr>
        <p:spPr>
          <a:xfrm>
            <a:off x="5950424" y="652269"/>
            <a:ext cx="2772693" cy="3600986"/>
          </a:xfrm>
          <a:prstGeom prst="rect">
            <a:avLst/>
          </a:prstGeom>
        </p:spPr>
        <p:txBody>
          <a:bodyPr wrap="square">
            <a:spAutoFit/>
          </a:bodyPr>
          <a:lstStyle/>
          <a:p>
            <a:pPr lvl="0" algn="ctr"/>
            <a:r>
              <a:rPr lang="it-IT" sz="1600" b="1" dirty="0">
                <a:solidFill>
                  <a:srgbClr val="FF0000"/>
                </a:solidFill>
              </a:rPr>
              <a:t>“Caterina. Diario di un padre nella tempesta” </a:t>
            </a:r>
          </a:p>
          <a:p>
            <a:pPr lvl="0" algn="ctr"/>
            <a:r>
              <a:rPr lang="it-IT" sz="1400" b="1" dirty="0"/>
              <a:t>Antonio </a:t>
            </a:r>
            <a:r>
              <a:rPr lang="it-IT" sz="1400" b="1" dirty="0" smtClean="0"/>
              <a:t>Socci</a:t>
            </a:r>
          </a:p>
          <a:p>
            <a:pPr lvl="0" algn="ctr"/>
            <a:endParaRPr lang="it-IT" sz="1400" dirty="0"/>
          </a:p>
          <a:p>
            <a:pPr algn="just"/>
            <a:r>
              <a:rPr lang="it-IT" sz="1200" dirty="0"/>
              <a:t>La storia di</a:t>
            </a:r>
            <a:r>
              <a:rPr lang="it-IT" sz="1200" i="1" dirty="0"/>
              <a:t> “Caterina. Diario di un padre nella tempesta”</a:t>
            </a:r>
            <a:r>
              <a:rPr lang="it-IT" sz="1200" dirty="0"/>
              <a:t> di Antonio Socci avviene nel settembre del 2009, quando Caterina, la figlia maggiore di Socci, si trova in coma per arresto cardiaco. Attorno a lei ci sono la famiglia e gli amici, si crea una catena di solidarietà molto forte. Anche l’amore dei lettori del blog del padre è forte.</a:t>
            </a:r>
          </a:p>
          <a:p>
            <a:pPr algn="just"/>
            <a:r>
              <a:rPr lang="it-IT" sz="1200" dirty="0"/>
              <a:t>La madre di Caterina è testimone di un fatto sconvolgente:  mentre le sta leggendo un passo </a:t>
            </a:r>
            <a:r>
              <a:rPr lang="it-IT" sz="1200" dirty="0" err="1"/>
              <a:t>del</a:t>
            </a:r>
            <a:r>
              <a:rPr lang="it-IT" sz="1200" i="1" dirty="0" err="1"/>
              <a:t>“Giovane</a:t>
            </a:r>
            <a:r>
              <a:rPr lang="it-IT" sz="1200" i="1" dirty="0"/>
              <a:t> Holden”</a:t>
            </a:r>
            <a:r>
              <a:rPr lang="it-IT" sz="1200" dirty="0"/>
              <a:t> la vede ridere allegramente…………</a:t>
            </a:r>
          </a:p>
        </p:txBody>
      </p:sp>
      <p:sp>
        <p:nvSpPr>
          <p:cNvPr id="22" name="Oval 12"/>
          <p:cNvSpPr>
            <a:spLocks noChangeArrowheads="1"/>
          </p:cNvSpPr>
          <p:nvPr/>
        </p:nvSpPr>
        <p:spPr bwMode="auto">
          <a:xfrm>
            <a:off x="7228020" y="4253255"/>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6</a:t>
            </a:r>
            <a:endParaRPr lang="it-IT" altLang="it-IT" sz="1100" b="1" dirty="0">
              <a:solidFill>
                <a:srgbClr val="000000"/>
              </a:solidFill>
            </a:endParaRPr>
          </a:p>
        </p:txBody>
      </p:sp>
    </p:spTree>
    <p:extLst>
      <p:ext uri="{BB962C8B-B14F-4D97-AF65-F5344CB8AC3E}">
        <p14:creationId xmlns:p14="http://schemas.microsoft.com/office/powerpoint/2010/main" val="3881006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153537" y="327546"/>
            <a:ext cx="3954438" cy="5329709"/>
          </a:xfrm>
          <a:prstGeom prst="rect">
            <a:avLst/>
          </a:prstGeom>
        </p:spPr>
      </p:pic>
      <p:sp>
        <p:nvSpPr>
          <p:cNvPr id="4" name="Rettangolo 3"/>
          <p:cNvSpPr/>
          <p:nvPr/>
        </p:nvSpPr>
        <p:spPr>
          <a:xfrm>
            <a:off x="641444" y="645702"/>
            <a:ext cx="3221899" cy="4708981"/>
          </a:xfrm>
          <a:prstGeom prst="rect">
            <a:avLst/>
          </a:prstGeom>
        </p:spPr>
        <p:txBody>
          <a:bodyPr wrap="square">
            <a:spAutoFit/>
          </a:bodyPr>
          <a:lstStyle/>
          <a:p>
            <a:pPr lvl="0" algn="ctr"/>
            <a:r>
              <a:rPr lang="it-IT" sz="1600" b="1" dirty="0">
                <a:solidFill>
                  <a:srgbClr val="FF0000"/>
                </a:solidFill>
              </a:rPr>
              <a:t>“Lo strano viaggio di un oggetto smarrito</a:t>
            </a:r>
            <a:r>
              <a:rPr lang="it-IT" b="1" dirty="0">
                <a:solidFill>
                  <a:srgbClr val="FF0000"/>
                </a:solidFill>
              </a:rPr>
              <a:t>”</a:t>
            </a:r>
            <a:r>
              <a:rPr lang="it-IT" b="1" dirty="0"/>
              <a:t> </a:t>
            </a:r>
            <a:endParaRPr lang="it-IT" b="1" dirty="0" smtClean="0"/>
          </a:p>
          <a:p>
            <a:pPr lvl="0" algn="ctr"/>
            <a:r>
              <a:rPr lang="it-IT" sz="1400" b="1" dirty="0" smtClean="0"/>
              <a:t>Salvatore Basile</a:t>
            </a:r>
            <a:endParaRPr lang="it-IT" sz="1400" dirty="0"/>
          </a:p>
          <a:p>
            <a:pPr algn="just"/>
            <a:r>
              <a:rPr lang="it-IT" sz="1200" dirty="0"/>
              <a:t>Michele è un bambino che di ritorno a casa nella stazione di Miniera di Mare conosce subito il dolore: la madre sta preparando una valigia e stringe a sé il diario segreto del figlio, gli chiede se può portare quel gioiello prezioso nel suo viaggio ma promette a Michele che non leggerà i suoi segreti e che un giorno glielo ridarà.</a:t>
            </a:r>
          </a:p>
          <a:p>
            <a:pPr algn="just"/>
            <a:r>
              <a:rPr lang="it-IT" sz="1200" dirty="0"/>
              <a:t>Trascorrono venti anni da quel giorno, ma poco è cambiato nella vita di Michele, ancora alla ricerca di risposte per quell’allontanamento inspiegabile da parte della madre. Il ragazzo vive ancora nella casa della stazione, fa il capostazione come suo padre ed è rinchiuso nella sua solitudine, senza un amico e con le sue strane abitudini che gli danno serenità.</a:t>
            </a:r>
          </a:p>
          <a:p>
            <a:pPr algn="just"/>
            <a:r>
              <a:rPr lang="it-IT" sz="1200" dirty="0"/>
              <a:t>Svolge con diligenza il suo lavoro e ogni giorno trova oggetti smarriti che lui conserva gelosamente sapendo che loro non lo abbandoneranno. Anche lui si sente come tutti quegli oggetti smarriti. Un giorno……</a:t>
            </a:r>
          </a:p>
        </p:txBody>
      </p:sp>
      <p:sp>
        <p:nvSpPr>
          <p:cNvPr id="8" name="Oval 12"/>
          <p:cNvSpPr>
            <a:spLocks noChangeArrowheads="1"/>
          </p:cNvSpPr>
          <p:nvPr/>
        </p:nvSpPr>
        <p:spPr bwMode="auto">
          <a:xfrm>
            <a:off x="1967906" y="5243314"/>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7</a:t>
            </a:r>
            <a:endParaRPr lang="it-IT" altLang="it-IT" sz="1100" b="1" dirty="0">
              <a:solidFill>
                <a:srgbClr val="000000"/>
              </a:solidFill>
            </a:endParaRPr>
          </a:p>
        </p:txBody>
      </p:sp>
      <p:pic>
        <p:nvPicPr>
          <p:cNvPr id="9" name="Immagine 8"/>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4305868" y="390100"/>
            <a:ext cx="3800902" cy="5222206"/>
          </a:xfrm>
          <a:prstGeom prst="rect">
            <a:avLst/>
          </a:prstGeom>
        </p:spPr>
      </p:pic>
      <p:sp>
        <p:nvSpPr>
          <p:cNvPr id="10" name="Rettangolo 9"/>
          <p:cNvSpPr/>
          <p:nvPr/>
        </p:nvSpPr>
        <p:spPr>
          <a:xfrm>
            <a:off x="4598792" y="835659"/>
            <a:ext cx="3215054" cy="2616101"/>
          </a:xfrm>
          <a:prstGeom prst="rect">
            <a:avLst/>
          </a:prstGeom>
        </p:spPr>
        <p:txBody>
          <a:bodyPr wrap="square">
            <a:spAutoFit/>
          </a:bodyPr>
          <a:lstStyle/>
          <a:p>
            <a:pPr lvl="0" algn="ctr"/>
            <a:r>
              <a:rPr lang="it-IT" sz="1600" b="1" dirty="0">
                <a:solidFill>
                  <a:srgbClr val="FF0000"/>
                </a:solidFill>
              </a:rPr>
              <a:t>“Nessuno si salva da solo” </a:t>
            </a:r>
            <a:endParaRPr lang="it-IT" sz="1600" b="1" dirty="0" smtClean="0">
              <a:solidFill>
                <a:srgbClr val="FF0000"/>
              </a:solidFill>
            </a:endParaRPr>
          </a:p>
          <a:p>
            <a:pPr lvl="0" algn="ctr"/>
            <a:r>
              <a:rPr lang="it-IT" sz="1400" b="1" dirty="0" smtClean="0"/>
              <a:t>Margaret </a:t>
            </a:r>
            <a:r>
              <a:rPr lang="it-IT" sz="1400" b="1" dirty="0" err="1" smtClean="0"/>
              <a:t>Mazzantini</a:t>
            </a:r>
            <a:endParaRPr lang="it-IT" sz="1400" b="1" dirty="0" smtClean="0"/>
          </a:p>
          <a:p>
            <a:pPr lvl="0" algn="ctr"/>
            <a:endParaRPr lang="it-IT" sz="1400" dirty="0"/>
          </a:p>
          <a:p>
            <a:pPr algn="just"/>
            <a:endParaRPr lang="it-IT" sz="1200" dirty="0" smtClean="0"/>
          </a:p>
          <a:p>
            <a:pPr algn="just"/>
            <a:r>
              <a:rPr lang="it-IT" sz="1200" dirty="0" smtClean="0"/>
              <a:t>Delia </a:t>
            </a:r>
            <a:r>
              <a:rPr lang="it-IT" sz="1200" dirty="0"/>
              <a:t>e Gaetano devono imparare a non essere più una coppia e poco dopo aver concluso la storia si ritrovano in un ristorante.</a:t>
            </a:r>
          </a:p>
          <a:p>
            <a:pPr algn="just"/>
            <a:r>
              <a:rPr lang="it-IT" sz="1200" dirty="0"/>
              <a:t>Lui adesso vive in un residence, lei invece è rimasta a casa con i figli, Cosmo e Nico. Ma quello che ancora lega i due protagonisti è la passione che da sempre li unisce e la rabbia nata negli ultimi tempi e questi due sentimenti sono molto pericolosi quando vivono insieme……</a:t>
            </a:r>
          </a:p>
        </p:txBody>
      </p:sp>
      <p:sp>
        <p:nvSpPr>
          <p:cNvPr id="11" name="Oval 12"/>
          <p:cNvSpPr>
            <a:spLocks noChangeArrowheads="1"/>
          </p:cNvSpPr>
          <p:nvPr/>
        </p:nvSpPr>
        <p:spPr bwMode="auto">
          <a:xfrm>
            <a:off x="6052781" y="5158736"/>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8</a:t>
            </a:r>
            <a:endParaRPr lang="it-IT" altLang="it-IT" sz="1100" b="1" dirty="0">
              <a:solidFill>
                <a:srgbClr val="000000"/>
              </a:solidFill>
            </a:endParaRPr>
          </a:p>
        </p:txBody>
      </p:sp>
    </p:spTree>
    <p:extLst>
      <p:ext uri="{BB962C8B-B14F-4D97-AF65-F5344CB8AC3E}">
        <p14:creationId xmlns:p14="http://schemas.microsoft.com/office/powerpoint/2010/main" val="1329168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9139" t="7413" r="16935" b="12440"/>
          <a:stretch/>
        </p:blipFill>
        <p:spPr>
          <a:xfrm>
            <a:off x="4219892" y="532130"/>
            <a:ext cx="3509154" cy="4857719"/>
          </a:xfrm>
          <a:prstGeom prst="rect">
            <a:avLst/>
          </a:prstGeom>
        </p:spPr>
      </p:pic>
      <p:sp>
        <p:nvSpPr>
          <p:cNvPr id="4" name="Rettangolo 3"/>
          <p:cNvSpPr/>
          <p:nvPr/>
        </p:nvSpPr>
        <p:spPr>
          <a:xfrm>
            <a:off x="4606227" y="741407"/>
            <a:ext cx="2695433" cy="3908762"/>
          </a:xfrm>
          <a:prstGeom prst="rect">
            <a:avLst/>
          </a:prstGeom>
        </p:spPr>
        <p:txBody>
          <a:bodyPr wrap="square">
            <a:spAutoFit/>
          </a:bodyPr>
          <a:lstStyle/>
          <a:p>
            <a:pPr lvl="0" algn="ctr"/>
            <a:r>
              <a:rPr lang="it-IT" sz="1600" b="1" i="1" dirty="0">
                <a:solidFill>
                  <a:srgbClr val="FF0000"/>
                </a:solidFill>
              </a:rPr>
              <a:t>“Marina Bellezza”</a:t>
            </a:r>
            <a:r>
              <a:rPr lang="it-IT" sz="1600" b="1" dirty="0">
                <a:solidFill>
                  <a:srgbClr val="FF0000"/>
                </a:solidFill>
              </a:rPr>
              <a:t> </a:t>
            </a:r>
            <a:endParaRPr lang="it-IT" sz="1600" b="1" dirty="0" smtClean="0">
              <a:solidFill>
                <a:srgbClr val="FF0000"/>
              </a:solidFill>
            </a:endParaRPr>
          </a:p>
          <a:p>
            <a:pPr lvl="0" algn="ctr"/>
            <a:r>
              <a:rPr lang="it-IT" sz="1400" b="1" dirty="0" smtClean="0"/>
              <a:t>Silvia </a:t>
            </a:r>
            <a:r>
              <a:rPr lang="it-IT" sz="1400" b="1" dirty="0" err="1" smtClean="0"/>
              <a:t>Avallone</a:t>
            </a:r>
            <a:endParaRPr lang="it-IT" sz="1400" b="1" dirty="0" smtClean="0"/>
          </a:p>
          <a:p>
            <a:pPr lvl="0" algn="ctr"/>
            <a:endParaRPr lang="it-IT" sz="1400" dirty="0"/>
          </a:p>
          <a:p>
            <a:pPr algn="just"/>
            <a:r>
              <a:rPr lang="it-IT" sz="1200" dirty="0"/>
              <a:t>Marina, la protagonista, ha vent’anni ed è stupenda, ma la bellezza non basta quando hai il cuore spezzato da un padre che gioca d’azzardo e ha altre donne, e da una madre che è troppo fragile.</a:t>
            </a:r>
          </a:p>
          <a:p>
            <a:pPr algn="just"/>
            <a:r>
              <a:rPr lang="it-IT" sz="1200" dirty="0"/>
              <a:t>Marina vuole qualcosa di più, una vita migliore e per questo lascia Valle Cervo per andare in città: vuole denaro, successo e tutto ciò che le passa per la testa. Vuole diventare famosa nella musica e nello spettacolo.</a:t>
            </a:r>
          </a:p>
          <a:p>
            <a:pPr algn="just"/>
            <a:r>
              <a:rPr lang="it-IT" sz="1200" dirty="0"/>
              <a:t>Lo stesso sogno di realizzazione è nella testa di Andrea, un ragazzo che vuole creare un’azienda nei luoghi dei nonni.</a:t>
            </a:r>
          </a:p>
          <a:p>
            <a:pPr algn="just"/>
            <a:r>
              <a:rPr lang="it-IT" sz="1200" dirty="0"/>
              <a:t>I due ragazzi  si attraggono, ma nello stesso tempo si respingono ………..</a:t>
            </a:r>
          </a:p>
        </p:txBody>
      </p:sp>
      <p:sp>
        <p:nvSpPr>
          <p:cNvPr id="5" name="Oval 12"/>
          <p:cNvSpPr>
            <a:spLocks noChangeArrowheads="1"/>
          </p:cNvSpPr>
          <p:nvPr/>
        </p:nvSpPr>
        <p:spPr bwMode="auto">
          <a:xfrm>
            <a:off x="5754426" y="4977117"/>
            <a:ext cx="440086" cy="404299"/>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10</a:t>
            </a:r>
            <a:endParaRPr lang="it-IT" altLang="it-IT" sz="1100" b="1" dirty="0">
              <a:solidFill>
                <a:srgbClr val="000000"/>
              </a:solidFill>
            </a:endParaRP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9484" t="7413" r="16935" b="12440"/>
          <a:stretch/>
        </p:blipFill>
        <p:spPr>
          <a:xfrm>
            <a:off x="348018" y="588376"/>
            <a:ext cx="3514297" cy="4828427"/>
          </a:xfrm>
          <a:prstGeom prst="rect">
            <a:avLst/>
          </a:prstGeom>
        </p:spPr>
      </p:pic>
      <p:sp>
        <p:nvSpPr>
          <p:cNvPr id="7" name="Rettangolo 6"/>
          <p:cNvSpPr/>
          <p:nvPr/>
        </p:nvSpPr>
        <p:spPr>
          <a:xfrm>
            <a:off x="652593" y="858474"/>
            <a:ext cx="2841234" cy="2985433"/>
          </a:xfrm>
          <a:prstGeom prst="rect">
            <a:avLst/>
          </a:prstGeom>
        </p:spPr>
        <p:txBody>
          <a:bodyPr wrap="square">
            <a:spAutoFit/>
          </a:bodyPr>
          <a:lstStyle/>
          <a:p>
            <a:pPr lvl="0" algn="ctr"/>
            <a:r>
              <a:rPr lang="it-IT" sz="1600" b="1" dirty="0">
                <a:solidFill>
                  <a:srgbClr val="FF0000"/>
                </a:solidFill>
              </a:rPr>
              <a:t>“</a:t>
            </a:r>
            <a:r>
              <a:rPr lang="it-IT" sz="1600" b="1" i="1" dirty="0">
                <a:solidFill>
                  <a:srgbClr val="FF0000"/>
                </a:solidFill>
              </a:rPr>
              <a:t>La sposa giovane”</a:t>
            </a:r>
            <a:r>
              <a:rPr lang="it-IT" sz="1600" b="1" dirty="0">
                <a:solidFill>
                  <a:srgbClr val="FF0000"/>
                </a:solidFill>
              </a:rPr>
              <a:t> </a:t>
            </a:r>
            <a:r>
              <a:rPr lang="it-IT" sz="1600" b="1" dirty="0" smtClean="0">
                <a:solidFill>
                  <a:srgbClr val="FF0000"/>
                </a:solidFill>
              </a:rPr>
              <a:t> </a:t>
            </a:r>
          </a:p>
          <a:p>
            <a:pPr lvl="0" algn="ctr"/>
            <a:r>
              <a:rPr lang="it-IT" sz="1400" b="1" dirty="0" smtClean="0"/>
              <a:t>Alessandro Baricco</a:t>
            </a:r>
          </a:p>
          <a:p>
            <a:pPr lvl="0" algn="ctr"/>
            <a:endParaRPr lang="it-IT" sz="1400" dirty="0"/>
          </a:p>
          <a:p>
            <a:pPr algn="just"/>
            <a:r>
              <a:rPr lang="it-IT" sz="1200" dirty="0"/>
              <a:t>Il romanzo è ambientato all’inizio del Novecento e mentre il suo uomo è lontano dalla sua ricca casa per occuparsi degli affari della sua azienda, la giovane sposa arriva da lontano nella nuova famiglia.</a:t>
            </a:r>
          </a:p>
          <a:p>
            <a:pPr algn="just"/>
            <a:r>
              <a:rPr lang="it-IT" sz="1200" dirty="0"/>
              <a:t>Ci sono  per lei momenti di felicità e contentezza e  momenti di ansia soprattutto durante la notte, che riportano alla mente un’antica leggenda: si dice che di notte in quella casa  uomini e donne della famiglia sono morte……</a:t>
            </a:r>
          </a:p>
        </p:txBody>
      </p:sp>
      <p:sp>
        <p:nvSpPr>
          <p:cNvPr id="8" name="Oval 12"/>
          <p:cNvSpPr>
            <a:spLocks noChangeArrowheads="1"/>
          </p:cNvSpPr>
          <p:nvPr/>
        </p:nvSpPr>
        <p:spPr bwMode="auto">
          <a:xfrm>
            <a:off x="1744424" y="5047811"/>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9</a:t>
            </a:r>
            <a:endParaRPr lang="it-IT" altLang="it-IT" sz="1100" b="1" dirty="0">
              <a:solidFill>
                <a:srgbClr val="000000"/>
              </a:solidFill>
            </a:endParaRPr>
          </a:p>
        </p:txBody>
      </p:sp>
    </p:spTree>
    <p:extLst>
      <p:ext uri="{BB962C8B-B14F-4D97-AF65-F5344CB8AC3E}">
        <p14:creationId xmlns:p14="http://schemas.microsoft.com/office/powerpoint/2010/main" val="237599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99573121"/>
              </p:ext>
            </p:extLst>
          </p:nvPr>
        </p:nvGraphicFramePr>
        <p:xfrm>
          <a:off x="606362" y="1194413"/>
          <a:ext cx="8208912" cy="4348480"/>
        </p:xfrm>
        <a:graphic>
          <a:graphicData uri="http://schemas.openxmlformats.org/drawingml/2006/table">
            <a:tbl>
              <a:tblPr firstRow="1" bandRow="1">
                <a:tableStyleId>{5940675A-B579-460E-94D1-54222C63F5DA}</a:tableStyleId>
              </a:tblPr>
              <a:tblGrid>
                <a:gridCol w="2600862"/>
                <a:gridCol w="2538483"/>
                <a:gridCol w="3069567"/>
              </a:tblGrid>
              <a:tr h="283056">
                <a:tc>
                  <a:txBody>
                    <a:bodyPr/>
                    <a:lstStyle/>
                    <a:p>
                      <a:pPr algn="ctr"/>
                      <a:r>
                        <a:rPr lang="it-IT" b="1" dirty="0" smtClean="0"/>
                        <a:t>Libro/Studente</a:t>
                      </a:r>
                      <a:endParaRPr lang="it-IT" b="1" dirty="0">
                        <a:solidFill>
                          <a:schemeClr val="tx1"/>
                        </a:solidFill>
                      </a:endParaRPr>
                    </a:p>
                  </a:txBody>
                  <a:tcPr>
                    <a:solidFill>
                      <a:schemeClr val="accent3">
                        <a:lumMod val="60000"/>
                        <a:lumOff val="40000"/>
                      </a:schemeClr>
                    </a:solidFill>
                  </a:tcPr>
                </a:tc>
                <a:tc>
                  <a:txBody>
                    <a:bodyPr/>
                    <a:lstStyle/>
                    <a:p>
                      <a:pPr algn="ctr"/>
                      <a:r>
                        <a:rPr lang="it-IT" b="1" dirty="0" smtClean="0"/>
                        <a:t>Miglior</a:t>
                      </a:r>
                      <a:r>
                        <a:rPr lang="it-IT" b="1" baseline="0" dirty="0" smtClean="0"/>
                        <a:t> trama</a:t>
                      </a:r>
                      <a:endParaRPr lang="it-IT" b="1" dirty="0" smtClean="0"/>
                    </a:p>
                    <a:p>
                      <a:pPr algn="ctr"/>
                      <a:r>
                        <a:rPr lang="it-IT" b="1" dirty="0" smtClean="0"/>
                        <a:t>(voto da 1 a 10)</a:t>
                      </a:r>
                      <a:endParaRPr lang="it-IT" b="1" dirty="0">
                        <a:solidFill>
                          <a:schemeClr val="tx1"/>
                        </a:solidFill>
                      </a:endParaRPr>
                    </a:p>
                  </a:txBody>
                  <a:tcPr>
                    <a:solidFill>
                      <a:schemeClr val="accent3">
                        <a:lumMod val="60000"/>
                        <a:lumOff val="40000"/>
                      </a:schemeClr>
                    </a:solidFill>
                  </a:tcPr>
                </a:tc>
                <a:tc>
                  <a:txBody>
                    <a:bodyPr/>
                    <a:lstStyle/>
                    <a:p>
                      <a:pPr algn="ctr"/>
                      <a:r>
                        <a:rPr lang="it-IT" b="1" dirty="0" smtClean="0"/>
                        <a:t>Presentazione convincente</a:t>
                      </a:r>
                    </a:p>
                    <a:p>
                      <a:pPr algn="ctr"/>
                      <a:r>
                        <a:rPr lang="it-IT" b="1" dirty="0" smtClean="0"/>
                        <a:t>(voto da 1 a 10)</a:t>
                      </a:r>
                      <a:endParaRPr lang="it-IT" b="1" dirty="0">
                        <a:solidFill>
                          <a:schemeClr val="tx1"/>
                        </a:solidFill>
                      </a:endParaRPr>
                    </a:p>
                  </a:txBody>
                  <a:tcPr>
                    <a:solidFill>
                      <a:schemeClr val="accent3">
                        <a:lumMod val="60000"/>
                        <a:lumOff val="40000"/>
                      </a:schemeClr>
                    </a:solidFill>
                  </a:tcPr>
                </a:tc>
              </a:tr>
              <a:tr h="370840">
                <a:tc>
                  <a:txBody>
                    <a:bodyPr/>
                    <a:lstStyle/>
                    <a:p>
                      <a:r>
                        <a:rPr lang="it-IT" b="1" dirty="0" smtClean="0"/>
                        <a:t>1.</a:t>
                      </a:r>
                    </a:p>
                  </a:txBody>
                  <a:tcPr/>
                </a:tc>
                <a:tc>
                  <a:txBody>
                    <a:bodyPr/>
                    <a:lstStyle/>
                    <a:p>
                      <a:endParaRPr lang="it-IT" b="1" dirty="0"/>
                    </a:p>
                  </a:txBody>
                  <a:tcPr/>
                </a:tc>
                <a:tc>
                  <a:txBody>
                    <a:bodyPr/>
                    <a:lstStyle/>
                    <a:p>
                      <a:endParaRPr lang="it-IT" b="1"/>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2.</a:t>
                      </a:r>
                    </a:p>
                  </a:txBody>
                  <a:tcPr/>
                </a:tc>
                <a:tc>
                  <a:txBody>
                    <a:bodyPr/>
                    <a:lstStyle/>
                    <a:p>
                      <a:endParaRPr lang="it-IT" b="1" dirty="0"/>
                    </a:p>
                  </a:txBody>
                  <a:tcPr/>
                </a:tc>
                <a:tc>
                  <a:txBody>
                    <a:bodyPr/>
                    <a:lstStyle/>
                    <a:p>
                      <a:endParaRPr lang="it-IT"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3.</a:t>
                      </a:r>
                    </a:p>
                  </a:txBody>
                  <a:tcPr/>
                </a:tc>
                <a:tc>
                  <a:txBody>
                    <a:bodyPr/>
                    <a:lstStyle/>
                    <a:p>
                      <a:endParaRPr lang="it-IT" b="1" dirty="0"/>
                    </a:p>
                  </a:txBody>
                  <a:tcPr/>
                </a:tc>
                <a:tc>
                  <a:txBody>
                    <a:bodyPr/>
                    <a:lstStyle/>
                    <a:p>
                      <a:endParaRPr lang="it-IT"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4.</a:t>
                      </a:r>
                    </a:p>
                  </a:txBody>
                  <a:tcPr/>
                </a:tc>
                <a:tc>
                  <a:txBody>
                    <a:bodyPr/>
                    <a:lstStyle/>
                    <a:p>
                      <a:endParaRPr lang="it-IT" b="1" dirty="0"/>
                    </a:p>
                  </a:txBody>
                  <a:tcPr/>
                </a:tc>
                <a:tc>
                  <a:txBody>
                    <a:bodyPr/>
                    <a:lstStyle/>
                    <a:p>
                      <a:endParaRPr lang="it-IT"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5.</a:t>
                      </a:r>
                    </a:p>
                  </a:txBody>
                  <a:tcPr/>
                </a:tc>
                <a:tc>
                  <a:txBody>
                    <a:bodyPr/>
                    <a:lstStyle/>
                    <a:p>
                      <a:endParaRPr lang="it-IT" b="1"/>
                    </a:p>
                  </a:txBody>
                  <a:tcPr/>
                </a:tc>
                <a:tc>
                  <a:txBody>
                    <a:bodyPr/>
                    <a:lstStyle/>
                    <a:p>
                      <a:endParaRPr lang="it-IT"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6.</a:t>
                      </a:r>
                    </a:p>
                  </a:txBody>
                  <a:tcPr/>
                </a:tc>
                <a:tc>
                  <a:txBody>
                    <a:bodyPr/>
                    <a:lstStyle/>
                    <a:p>
                      <a:endParaRPr lang="it-IT" b="1"/>
                    </a:p>
                  </a:txBody>
                  <a:tcPr/>
                </a:tc>
                <a:tc>
                  <a:txBody>
                    <a:bodyPr/>
                    <a:lstStyle/>
                    <a:p>
                      <a:endParaRPr lang="it-IT"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7.</a:t>
                      </a:r>
                    </a:p>
                  </a:txBody>
                  <a:tcPr/>
                </a:tc>
                <a:tc>
                  <a:txBody>
                    <a:bodyPr/>
                    <a:lstStyle/>
                    <a:p>
                      <a:endParaRPr lang="it-IT" b="1"/>
                    </a:p>
                  </a:txBody>
                  <a:tcPr/>
                </a:tc>
                <a:tc>
                  <a:txBody>
                    <a:bodyPr/>
                    <a:lstStyle/>
                    <a:p>
                      <a:endParaRPr lang="it-IT"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8.</a:t>
                      </a:r>
                    </a:p>
                  </a:txBody>
                  <a:tcPr/>
                </a:tc>
                <a:tc>
                  <a:txBody>
                    <a:bodyPr/>
                    <a:lstStyle/>
                    <a:p>
                      <a:endParaRPr lang="it-IT" b="1" dirty="0"/>
                    </a:p>
                  </a:txBody>
                  <a:tcPr/>
                </a:tc>
                <a:tc>
                  <a:txBody>
                    <a:bodyPr/>
                    <a:lstStyle/>
                    <a:p>
                      <a:endParaRPr lang="it-IT"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9.</a:t>
                      </a:r>
                    </a:p>
                  </a:txBody>
                  <a:tcPr/>
                </a:tc>
                <a:tc>
                  <a:txBody>
                    <a:bodyPr/>
                    <a:lstStyle/>
                    <a:p>
                      <a:endParaRPr lang="it-IT" b="1" dirty="0"/>
                    </a:p>
                  </a:txBody>
                  <a:tcPr/>
                </a:tc>
                <a:tc>
                  <a:txBody>
                    <a:bodyPr/>
                    <a:lstStyle/>
                    <a:p>
                      <a:endParaRPr lang="it-IT"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smtClean="0"/>
                        <a:t>10.</a:t>
                      </a:r>
                    </a:p>
                  </a:txBody>
                  <a:tcPr/>
                </a:tc>
                <a:tc>
                  <a:txBody>
                    <a:bodyPr/>
                    <a:lstStyle/>
                    <a:p>
                      <a:endParaRPr lang="it-IT" b="1" dirty="0"/>
                    </a:p>
                  </a:txBody>
                  <a:tcPr/>
                </a:tc>
                <a:tc>
                  <a:txBody>
                    <a:bodyPr/>
                    <a:lstStyle/>
                    <a:p>
                      <a:endParaRPr lang="it-IT" b="1" dirty="0"/>
                    </a:p>
                  </a:txBody>
                  <a:tcPr/>
                </a:tc>
              </a:tr>
            </a:tbl>
          </a:graphicData>
        </a:graphic>
      </p:graphicFrame>
      <p:sp>
        <p:nvSpPr>
          <p:cNvPr id="3" name="CasellaDiTesto 2"/>
          <p:cNvSpPr txBox="1"/>
          <p:nvPr/>
        </p:nvSpPr>
        <p:spPr>
          <a:xfrm>
            <a:off x="655093" y="682388"/>
            <a:ext cx="1774208" cy="369332"/>
          </a:xfrm>
          <a:prstGeom prst="rect">
            <a:avLst/>
          </a:prstGeom>
          <a:noFill/>
        </p:spPr>
        <p:txBody>
          <a:bodyPr wrap="square" rtlCol="0">
            <a:spAutoFit/>
          </a:bodyPr>
          <a:lstStyle/>
          <a:p>
            <a:r>
              <a:rPr lang="it-IT" b="1" dirty="0" smtClean="0"/>
              <a:t>Foglio votazione </a:t>
            </a:r>
            <a:endParaRPr lang="it-IT" b="1" dirty="0"/>
          </a:p>
        </p:txBody>
      </p:sp>
    </p:spTree>
    <p:extLst>
      <p:ext uri="{BB962C8B-B14F-4D97-AF65-F5344CB8AC3E}">
        <p14:creationId xmlns:p14="http://schemas.microsoft.com/office/powerpoint/2010/main" val="63006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8365" y="304631"/>
            <a:ext cx="9103518" cy="5078313"/>
          </a:xfrm>
          <a:prstGeom prst="rect">
            <a:avLst/>
          </a:prstGeom>
          <a:noFill/>
        </p:spPr>
        <p:txBody>
          <a:bodyPr wrap="none" rtlCol="0">
            <a:spAutoFit/>
          </a:bodyPr>
          <a:lstStyle/>
          <a:p>
            <a:r>
              <a:rPr lang="it-IT" b="1" dirty="0" smtClean="0"/>
              <a:t>Soluzioni</a:t>
            </a:r>
          </a:p>
          <a:p>
            <a:pPr marL="342900" indent="-342900">
              <a:buAutoNum type="arabicPeriod"/>
            </a:pPr>
            <a:r>
              <a:rPr lang="it-IT" dirty="0" smtClean="0"/>
              <a:t>a) Ci sono tutti tranne 1 e 9</a:t>
            </a:r>
          </a:p>
          <a:p>
            <a:r>
              <a:rPr lang="it-IT" dirty="0" smtClean="0"/>
              <a:t>1.   b) 1h; 2e; 3f; 4c; 5g; 6b; 7d; 8a; 9i</a:t>
            </a:r>
          </a:p>
          <a:p>
            <a:r>
              <a:rPr lang="it-IT" dirty="0" smtClean="0"/>
              <a:t>2. 2a</a:t>
            </a:r>
          </a:p>
          <a:p>
            <a:r>
              <a:rPr lang="it-IT" dirty="0" smtClean="0"/>
              <a:t>3. b</a:t>
            </a:r>
          </a:p>
          <a:p>
            <a:r>
              <a:rPr lang="it-IT" dirty="0" smtClean="0"/>
              <a:t>4.(da sinistra a destra): x   sì   no   sì   sì   sì   sì   x   </a:t>
            </a:r>
            <a:r>
              <a:rPr lang="it-IT" dirty="0" err="1" smtClean="0"/>
              <a:t>x</a:t>
            </a:r>
            <a:endParaRPr lang="it-IT" dirty="0" smtClean="0"/>
          </a:p>
          <a:p>
            <a:r>
              <a:rPr lang="it-IT" dirty="0" smtClean="0"/>
              <a:t>5. Risposta aperta</a:t>
            </a:r>
          </a:p>
          <a:p>
            <a:r>
              <a:rPr lang="it-IT" dirty="0" smtClean="0"/>
              <a:t>6. Risposta aperta</a:t>
            </a:r>
          </a:p>
          <a:p>
            <a:r>
              <a:rPr lang="it-IT" dirty="0" smtClean="0"/>
              <a:t>7. </a:t>
            </a:r>
            <a:r>
              <a:rPr lang="it-IT" dirty="0" err="1" smtClean="0"/>
              <a:t>Passalibro</a:t>
            </a:r>
            <a:endParaRPr lang="it-IT" dirty="0" smtClean="0"/>
          </a:p>
          <a:p>
            <a:r>
              <a:rPr lang="it-IT" dirty="0" smtClean="0"/>
              <a:t>8. 1    10    17</a:t>
            </a:r>
          </a:p>
          <a:p>
            <a:r>
              <a:rPr lang="it-IT" dirty="0" smtClean="0"/>
              <a:t>9. Grafico 2: a. F, b. tra i 15 e i 24 anni, c. tra i 15 e i 17 anni, d. oltre i 75 anni</a:t>
            </a:r>
          </a:p>
          <a:p>
            <a:r>
              <a:rPr lang="it-IT" dirty="0"/>
              <a:t> </a:t>
            </a:r>
            <a:r>
              <a:rPr lang="it-IT" dirty="0" smtClean="0"/>
              <a:t>    Grafico 3: e. V, f.  V, g.  F, h.  V</a:t>
            </a:r>
          </a:p>
          <a:p>
            <a:r>
              <a:rPr lang="it-IT" dirty="0" smtClean="0"/>
              <a:t>     Grafico 4: i. 73,8 è la % dei genitori che leggono nella fascia 15-17 anni; l. 27,1 è la % dei </a:t>
            </a:r>
          </a:p>
          <a:p>
            <a:r>
              <a:rPr lang="it-IT" dirty="0"/>
              <a:t> </a:t>
            </a:r>
            <a:r>
              <a:rPr lang="it-IT" dirty="0" smtClean="0"/>
              <a:t>    genitori che non leggono nella fascia fino ai 10 anni; m. 72,3 corrisponde alla % dei genitori </a:t>
            </a:r>
          </a:p>
          <a:p>
            <a:r>
              <a:rPr lang="it-IT" dirty="0" smtClean="0"/>
              <a:t>     che leggono nella fascia 11-14 anni; n. 57, 63.6 e 58 sono le % delle madri che leggono nelle </a:t>
            </a:r>
          </a:p>
          <a:p>
            <a:r>
              <a:rPr lang="it-IT" dirty="0"/>
              <a:t> </a:t>
            </a:r>
            <a:r>
              <a:rPr lang="it-IT" dirty="0" smtClean="0"/>
              <a:t>    3 fasce d’età</a:t>
            </a:r>
          </a:p>
          <a:p>
            <a:r>
              <a:rPr lang="it-IT" dirty="0" smtClean="0"/>
              <a:t>10. 1) I lettori diminuiscono o aumentano?  2) le abitudini culturali dei lettori  3) Le cause</a:t>
            </a:r>
          </a:p>
          <a:p>
            <a:endParaRPr lang="it-IT" dirty="0"/>
          </a:p>
        </p:txBody>
      </p:sp>
    </p:spTree>
    <p:extLst>
      <p:ext uri="{BB962C8B-B14F-4D97-AF65-F5344CB8AC3E}">
        <p14:creationId xmlns:p14="http://schemas.microsoft.com/office/powerpoint/2010/main" val="1116044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481" y="923406"/>
            <a:ext cx="5199797" cy="2814045"/>
          </a:xfrm>
          <a:prstGeom prst="rect">
            <a:avLst/>
          </a:prstGeom>
        </p:spPr>
      </p:pic>
      <p:sp>
        <p:nvSpPr>
          <p:cNvPr id="3" name="Rettangolo 2"/>
          <p:cNvSpPr/>
          <p:nvPr/>
        </p:nvSpPr>
        <p:spPr>
          <a:xfrm>
            <a:off x="3294224" y="239876"/>
            <a:ext cx="2004010" cy="369332"/>
          </a:xfrm>
          <a:prstGeom prst="rect">
            <a:avLst/>
          </a:prstGeom>
        </p:spPr>
        <p:txBody>
          <a:bodyPr wrap="none">
            <a:spAutoFit/>
          </a:bodyPr>
          <a:lstStyle/>
          <a:p>
            <a:pPr algn="ctr"/>
            <a:r>
              <a:rPr lang="it-IT" b="1" dirty="0"/>
              <a:t>Fase motivazionale</a:t>
            </a:r>
          </a:p>
        </p:txBody>
      </p:sp>
      <p:sp>
        <p:nvSpPr>
          <p:cNvPr id="4" name="Rettangolo 3"/>
          <p:cNvSpPr/>
          <p:nvPr/>
        </p:nvSpPr>
        <p:spPr>
          <a:xfrm>
            <a:off x="188686" y="615629"/>
            <a:ext cx="8636000" cy="307777"/>
          </a:xfrm>
          <a:prstGeom prst="rect">
            <a:avLst/>
          </a:prstGeom>
        </p:spPr>
        <p:txBody>
          <a:bodyPr wrap="square">
            <a:spAutoFit/>
          </a:bodyPr>
          <a:lstStyle/>
          <a:p>
            <a:r>
              <a:rPr lang="it-IT" sz="1400" b="1" dirty="0" smtClean="0"/>
              <a:t>Att.1 </a:t>
            </a:r>
            <a:r>
              <a:rPr lang="it-IT" altLang="it-IT" sz="1400" b="1" dirty="0">
                <a:solidFill>
                  <a:srgbClr val="000000"/>
                </a:solidFill>
                <a:latin typeface="Calibri" pitchFamily="32" charset="0"/>
              </a:rPr>
              <a:t>Guarda il video e svolgi le </a:t>
            </a:r>
            <a:r>
              <a:rPr lang="it-IT" altLang="it-IT" sz="1400" b="1" dirty="0" smtClean="0">
                <a:solidFill>
                  <a:srgbClr val="000000"/>
                </a:solidFill>
                <a:latin typeface="Calibri" pitchFamily="32" charset="0"/>
              </a:rPr>
              <a:t>attività.</a:t>
            </a:r>
            <a:endParaRPr lang="it-IT" sz="1400" b="1" dirty="0"/>
          </a:p>
        </p:txBody>
      </p:sp>
      <p:sp>
        <p:nvSpPr>
          <p:cNvPr id="5" name="Rettangolo 4"/>
          <p:cNvSpPr/>
          <p:nvPr/>
        </p:nvSpPr>
        <p:spPr>
          <a:xfrm>
            <a:off x="359228" y="3741485"/>
            <a:ext cx="8294915" cy="307777"/>
          </a:xfrm>
          <a:prstGeom prst="rect">
            <a:avLst/>
          </a:prstGeom>
        </p:spPr>
        <p:txBody>
          <a:bodyPr wrap="square">
            <a:spAutoFit/>
          </a:bodyPr>
          <a:lstStyle/>
          <a:p>
            <a:r>
              <a:rPr lang="it-IT" altLang="it-IT" sz="1400" b="1" dirty="0">
                <a:solidFill>
                  <a:srgbClr val="000000"/>
                </a:solidFill>
                <a:latin typeface="Calibri" pitchFamily="32" charset="0"/>
              </a:rPr>
              <a:t>a. </a:t>
            </a:r>
            <a:r>
              <a:rPr lang="it-IT" altLang="it-IT" sz="1400" b="1" dirty="0" smtClean="0">
                <a:solidFill>
                  <a:srgbClr val="000000"/>
                </a:solidFill>
                <a:latin typeface="Calibri" pitchFamily="32" charset="0"/>
              </a:rPr>
              <a:t>Indica con una X  </a:t>
            </a:r>
            <a:r>
              <a:rPr lang="it-IT" altLang="it-IT" sz="1400" b="1" dirty="0">
                <a:solidFill>
                  <a:srgbClr val="000000"/>
                </a:solidFill>
                <a:latin typeface="Calibri" pitchFamily="32" charset="0"/>
              </a:rPr>
              <a:t>quali sono </a:t>
            </a:r>
            <a:r>
              <a:rPr lang="it-IT" altLang="it-IT" sz="1400" b="1" dirty="0" smtClean="0">
                <a:solidFill>
                  <a:srgbClr val="000000"/>
                </a:solidFill>
                <a:latin typeface="Calibri" pitchFamily="32" charset="0"/>
              </a:rPr>
              <a:t>i personaggi presenti  </a:t>
            </a:r>
            <a:r>
              <a:rPr lang="it-IT" altLang="it-IT" sz="1400" b="1" dirty="0">
                <a:solidFill>
                  <a:srgbClr val="000000"/>
                </a:solidFill>
                <a:latin typeface="Calibri" pitchFamily="32" charset="0"/>
              </a:rPr>
              <a:t>nel video.</a:t>
            </a:r>
          </a:p>
        </p:txBody>
      </p:sp>
      <p:graphicFrame>
        <p:nvGraphicFramePr>
          <p:cNvPr id="6" name="Group 3"/>
          <p:cNvGraphicFramePr>
            <a:graphicFrameLocks noGrp="1"/>
          </p:cNvGraphicFramePr>
          <p:nvPr>
            <p:extLst>
              <p:ext uri="{D42A27DB-BD31-4B8C-83A1-F6EECF244321}">
                <p14:modId xmlns:p14="http://schemas.microsoft.com/office/powerpoint/2010/main" val="3366916511"/>
              </p:ext>
            </p:extLst>
          </p:nvPr>
        </p:nvGraphicFramePr>
        <p:xfrm>
          <a:off x="601657" y="4203151"/>
          <a:ext cx="7102080" cy="2154464"/>
        </p:xfrm>
        <a:graphic>
          <a:graphicData uri="http://schemas.openxmlformats.org/drawingml/2006/table">
            <a:tbl>
              <a:tblPr/>
              <a:tblGrid>
                <a:gridCol w="365760"/>
                <a:gridCol w="3204000"/>
                <a:gridCol w="377280"/>
                <a:gridCol w="3155040"/>
              </a:tblGrid>
              <a:tr h="374439">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6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it-IT" sz="1200" b="0" i="0" u="none" strike="noStrike" cap="none" normalizeH="0" baseline="0" dirty="0" smtClean="0">
                          <a:ln>
                            <a:noFill/>
                          </a:ln>
                          <a:solidFill>
                            <a:srgbClr val="000000"/>
                          </a:solidFill>
                          <a:effectLst/>
                          <a:latin typeface="Calibri" pitchFamily="32" charset="0"/>
                          <a:cs typeface="Arial Unicode MS" charset="0"/>
                        </a:rPr>
                        <a:t>1.Una signora anziana</a:t>
                      </a:r>
                    </a:p>
                  </a:txBody>
                  <a:tcPr marL="81638" marR="81638" marT="52058" marB="42456" horzOverflow="overflow">
                    <a:lnL w="36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2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12700" cap="flat" cmpd="sng" algn="ctr">
                      <a:solidFill>
                        <a:schemeClr val="tx1"/>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it-IT" sz="1200" b="0" i="0" u="none" strike="noStrike" cap="none" normalizeH="0" baseline="0" dirty="0" smtClean="0">
                          <a:ln>
                            <a:noFill/>
                          </a:ln>
                          <a:solidFill>
                            <a:srgbClr val="000000"/>
                          </a:solidFill>
                          <a:effectLst/>
                          <a:latin typeface="Calibri" pitchFamily="32" charset="0"/>
                          <a:cs typeface="Arial Unicode MS" charset="0"/>
                        </a:rPr>
                        <a:t>7. Francesca</a:t>
                      </a:r>
                    </a:p>
                  </a:txBody>
                  <a:tcPr marL="81638" marR="81638" marT="52058" marB="42456" horzOverflow="overflow">
                    <a:lnL w="3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342753">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2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it-IT" sz="1200" b="0" i="0" u="none" strike="noStrike" cap="none" normalizeH="0" baseline="0" dirty="0" smtClean="0">
                          <a:ln>
                            <a:noFill/>
                          </a:ln>
                          <a:solidFill>
                            <a:srgbClr val="000000"/>
                          </a:solidFill>
                          <a:effectLst/>
                          <a:latin typeface="Calibri" pitchFamily="32" charset="0"/>
                          <a:cs typeface="Arial Unicode MS" charset="0"/>
                        </a:rPr>
                        <a:t>2. Mirko</a:t>
                      </a:r>
                    </a:p>
                  </a:txBody>
                  <a:tcPr marL="81638" marR="81638" marT="52058" marB="42456" horzOverflow="overflow">
                    <a:lnL w="36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2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12700" cap="flat" cmpd="sng" algn="ctr">
                      <a:solidFill>
                        <a:schemeClr val="tx1"/>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cap="none" normalizeH="0" baseline="0" dirty="0" smtClean="0">
                          <a:ln>
                            <a:noFill/>
                          </a:ln>
                          <a:solidFill>
                            <a:srgbClr val="000000"/>
                          </a:solidFill>
                          <a:effectLst/>
                          <a:latin typeface="Calibri" pitchFamily="32" charset="0"/>
                          <a:cs typeface="Arial Unicode MS" charset="0"/>
                        </a:rPr>
                        <a:t>8. La figlia di Mario e i suoi amici</a:t>
                      </a:r>
                    </a:p>
                  </a:txBody>
                  <a:tcPr marL="81638" marR="81638" marT="52058" marB="42456" horzOverflow="overflow">
                    <a:lnL w="3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35859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6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it-IT" sz="1200" b="0" i="0" u="none" strike="noStrike" cap="none" normalizeH="0" baseline="0" dirty="0" smtClean="0">
                          <a:ln>
                            <a:noFill/>
                          </a:ln>
                          <a:solidFill>
                            <a:srgbClr val="000000"/>
                          </a:solidFill>
                          <a:effectLst/>
                          <a:latin typeface="Calibri" pitchFamily="32" charset="0"/>
                          <a:cs typeface="Arial Unicode MS" charset="0"/>
                        </a:rPr>
                        <a:t>3. Armando </a:t>
                      </a:r>
                    </a:p>
                  </a:txBody>
                  <a:tcPr marL="81638" marR="81638" marT="52058" marB="42456" horzOverflow="overflow">
                    <a:lnL w="36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2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12700" cap="flat" cmpd="sng" algn="ctr">
                      <a:solidFill>
                        <a:schemeClr val="tx1"/>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it-IT" sz="1200" b="0" i="0" u="none" strike="noStrike" cap="none" normalizeH="0" baseline="0" dirty="0" smtClean="0">
                          <a:ln>
                            <a:noFill/>
                          </a:ln>
                          <a:solidFill>
                            <a:srgbClr val="000000"/>
                          </a:solidFill>
                          <a:effectLst/>
                          <a:latin typeface="Calibri" pitchFamily="32" charset="0"/>
                          <a:cs typeface="Arial Unicode MS" charset="0"/>
                        </a:rPr>
                        <a:t>9. Alcuni bambini </a:t>
                      </a:r>
                    </a:p>
                  </a:txBody>
                  <a:tcPr marL="81638" marR="81638" marT="52058" marB="42456" horzOverflow="overflow">
                    <a:lnL w="3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35859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6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it-IT" sz="1200" b="0" i="0" u="none" strike="noStrike" cap="none" normalizeH="0" baseline="0" dirty="0" smtClean="0">
                          <a:ln>
                            <a:noFill/>
                          </a:ln>
                          <a:solidFill>
                            <a:srgbClr val="000000"/>
                          </a:solidFill>
                          <a:effectLst/>
                          <a:latin typeface="Calibri" pitchFamily="32" charset="0"/>
                          <a:cs typeface="Arial Unicode MS" charset="0"/>
                        </a:rPr>
                        <a:t>4.Mario</a:t>
                      </a:r>
                    </a:p>
                  </a:txBody>
                  <a:tcPr marL="81638" marR="81638" marT="52058" marB="42456" horzOverflow="overflow">
                    <a:lnL w="36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2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12700" cap="flat" cmpd="sng" algn="ctr">
                      <a:solidFill>
                        <a:schemeClr val="tx1"/>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kumimoji="0" lang="it-IT" sz="1200" b="0" i="0" u="none" strike="noStrike" cap="none" normalizeH="0" baseline="0" dirty="0" smtClean="0">
                          <a:ln>
                            <a:noFill/>
                          </a:ln>
                          <a:solidFill>
                            <a:srgbClr val="000000"/>
                          </a:solidFill>
                          <a:effectLst/>
                          <a:latin typeface="Calibri" pitchFamily="32" charset="0"/>
                          <a:cs typeface="Arial Unicode MS" charset="0"/>
                        </a:rPr>
                        <a:t>10. Paolo</a:t>
                      </a:r>
                    </a:p>
                  </a:txBody>
                  <a:tcPr marL="81638" marR="81638" marT="52058" marB="42456" horzOverflow="overflow">
                    <a:lnL w="3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003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6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it-IT" sz="1200" b="0" i="0" u="none" strike="noStrike" cap="none" normalizeH="0" baseline="0" dirty="0" smtClean="0">
                          <a:ln>
                            <a:noFill/>
                          </a:ln>
                          <a:solidFill>
                            <a:srgbClr val="000000"/>
                          </a:solidFill>
                          <a:effectLst/>
                          <a:latin typeface="Calibri" pitchFamily="32" charset="0"/>
                          <a:cs typeface="Arial Unicode MS" charset="0"/>
                        </a:rPr>
                        <a:t>5. Bianca</a:t>
                      </a:r>
                    </a:p>
                  </a:txBody>
                  <a:tcPr marL="81638" marR="81638" marT="52058" marB="42456" horzOverflow="overflow">
                    <a:lnL w="36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2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12700" cap="flat" cmpd="sng" algn="ctr">
                      <a:solidFill>
                        <a:schemeClr val="tx1"/>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it-IT" sz="1200" b="0" i="0" u="none" strike="noStrike" cap="none" normalizeH="0" baseline="0" dirty="0" smtClean="0">
                          <a:ln>
                            <a:noFill/>
                          </a:ln>
                          <a:solidFill>
                            <a:srgbClr val="000000"/>
                          </a:solidFill>
                          <a:effectLst/>
                          <a:latin typeface="Calibri" pitchFamily="32" charset="0"/>
                          <a:cs typeface="Arial Unicode MS" charset="0"/>
                        </a:rPr>
                        <a:t>11. Un giovane studente </a:t>
                      </a:r>
                    </a:p>
                  </a:txBody>
                  <a:tcPr marL="81638" marR="81638" marT="52058" marB="42456" horzOverflow="overflow">
                    <a:lnL w="3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003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6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kumimoji="0" lang="it-IT" sz="1200" b="0" i="0" u="none" strike="noStrike" cap="none" normalizeH="0" baseline="0" dirty="0" smtClean="0">
                          <a:ln>
                            <a:noFill/>
                          </a:ln>
                          <a:solidFill>
                            <a:srgbClr val="000000"/>
                          </a:solidFill>
                          <a:effectLst/>
                          <a:latin typeface="Calibri" pitchFamily="32" charset="0"/>
                          <a:cs typeface="Arial Unicode MS" charset="0"/>
                        </a:rPr>
                        <a:t>6. Il professor Toniolo</a:t>
                      </a:r>
                    </a:p>
                  </a:txBody>
                  <a:tcPr marL="81638" marR="81638" marT="52058" marB="42456" horzOverflow="overflow">
                    <a:lnL w="36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it-IT" sz="1200" b="0" i="0" u="none" strike="noStrike" cap="none" normalizeH="0" baseline="0" dirty="0" smtClean="0">
                        <a:ln>
                          <a:noFill/>
                        </a:ln>
                        <a:solidFill>
                          <a:srgbClr val="000000"/>
                        </a:solidFill>
                        <a:effectLst/>
                        <a:latin typeface="Arial" charset="0"/>
                        <a:cs typeface="Arial Unicode MS" charset="0"/>
                      </a:endParaRPr>
                    </a:p>
                  </a:txBody>
                  <a:tcPr marL="81638" marR="81638" marT="56859" marB="42456" horzOverflow="overflow">
                    <a:lnL w="12700" cap="flat" cmpd="sng" algn="ctr">
                      <a:solidFill>
                        <a:schemeClr val="tx1"/>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kumimoji="0" lang="it-IT" sz="1200" b="0" i="0" u="none" strike="noStrike" cap="none" normalizeH="0" baseline="0" dirty="0" smtClean="0">
                          <a:ln>
                            <a:noFill/>
                          </a:ln>
                          <a:solidFill>
                            <a:srgbClr val="000000"/>
                          </a:solidFill>
                          <a:effectLst/>
                          <a:latin typeface="Calibri" pitchFamily="32" charset="0"/>
                          <a:cs typeface="Arial Unicode MS" charset="0"/>
                        </a:rPr>
                        <a:t>10. Il libraio </a:t>
                      </a:r>
                    </a:p>
                  </a:txBody>
                  <a:tcPr marL="81638" marR="81638" marT="52058" marB="42456" horzOverflow="overflow">
                    <a:lnL w="36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bl>
          </a:graphicData>
        </a:graphic>
      </p:graphicFrame>
      <p:sp>
        <p:nvSpPr>
          <p:cNvPr id="8" name="Rettangolo 7"/>
          <p:cNvSpPr/>
          <p:nvPr/>
        </p:nvSpPr>
        <p:spPr>
          <a:xfrm>
            <a:off x="1801505" y="1961095"/>
            <a:ext cx="3220871" cy="646331"/>
          </a:xfrm>
          <a:prstGeom prst="rect">
            <a:avLst/>
          </a:prstGeom>
        </p:spPr>
        <p:txBody>
          <a:bodyPr wrap="square">
            <a:spAutoFit/>
          </a:bodyPr>
          <a:lstStyle/>
          <a:p>
            <a:r>
              <a:rPr lang="it-IT" dirty="0">
                <a:hlinkClick r:id="rId3"/>
              </a:rPr>
              <a:t>https://</a:t>
            </a:r>
            <a:r>
              <a:rPr lang="it-IT" dirty="0" smtClean="0">
                <a:hlinkClick r:id="rId3"/>
              </a:rPr>
              <a:t>youtu.be/4aUrWbS_dSI</a:t>
            </a:r>
            <a:endParaRPr lang="it-IT" dirty="0" smtClean="0"/>
          </a:p>
          <a:p>
            <a:endParaRPr lang="it-IT" dirty="0"/>
          </a:p>
        </p:txBody>
      </p:sp>
    </p:spTree>
    <p:extLst>
      <p:ext uri="{BB962C8B-B14F-4D97-AF65-F5344CB8AC3E}">
        <p14:creationId xmlns:p14="http://schemas.microsoft.com/office/powerpoint/2010/main" val="177214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9226" y="167994"/>
            <a:ext cx="8294915" cy="307777"/>
          </a:xfrm>
          <a:prstGeom prst="rect">
            <a:avLst/>
          </a:prstGeom>
        </p:spPr>
        <p:txBody>
          <a:bodyPr wrap="square">
            <a:spAutoFit/>
          </a:bodyPr>
          <a:lstStyle/>
          <a:p>
            <a:r>
              <a:rPr lang="it-IT" altLang="it-IT" sz="1400" b="1" dirty="0" smtClean="0">
                <a:solidFill>
                  <a:srgbClr val="000000"/>
                </a:solidFill>
                <a:latin typeface="Calibri" pitchFamily="32" charset="0"/>
              </a:rPr>
              <a:t>b. Collega ogni personaggio con le descrizioni.</a:t>
            </a:r>
            <a:endParaRPr lang="it-IT" altLang="it-IT" sz="1400" b="1" dirty="0">
              <a:solidFill>
                <a:srgbClr val="000000"/>
              </a:solidFill>
              <a:latin typeface="Calibri" pitchFamily="32" charset="0"/>
            </a:endParaRPr>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23769" t="23686" r="23178" b="22901"/>
          <a:stretch/>
        </p:blipFill>
        <p:spPr>
          <a:xfrm>
            <a:off x="359226" y="610311"/>
            <a:ext cx="1730830" cy="980804"/>
          </a:xfrm>
          <a:prstGeom prst="rect">
            <a:avLst/>
          </a:prstGeom>
          <a:ln>
            <a:solidFill>
              <a:schemeClr val="tx1"/>
            </a:solidFill>
          </a:ln>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24063" t="24210" r="23179" b="20283"/>
          <a:stretch/>
        </p:blipFill>
        <p:spPr>
          <a:xfrm>
            <a:off x="2516880" y="610311"/>
            <a:ext cx="1730830" cy="953680"/>
          </a:xfrm>
          <a:prstGeom prst="rect">
            <a:avLst/>
          </a:prstGeom>
          <a:ln>
            <a:solidFill>
              <a:schemeClr val="tx1"/>
            </a:solidFill>
          </a:ln>
        </p:spPr>
      </p:pic>
      <p:pic>
        <p:nvPicPr>
          <p:cNvPr id="5" name="Immagine 4"/>
          <p:cNvPicPr>
            <a:picLocks noChangeAspect="1"/>
          </p:cNvPicPr>
          <p:nvPr/>
        </p:nvPicPr>
        <p:blipFill rotWithShape="1">
          <a:blip r:embed="rId4">
            <a:extLst>
              <a:ext uri="{28A0092B-C50C-407E-A947-70E740481C1C}">
                <a14:useLocalDpi xmlns:a14="http://schemas.microsoft.com/office/drawing/2010/main" val="0"/>
              </a:ext>
            </a:extLst>
          </a:blip>
          <a:srcRect l="24359" t="22738" r="23767" b="26043"/>
          <a:stretch/>
        </p:blipFill>
        <p:spPr>
          <a:xfrm>
            <a:off x="359226" y="1848255"/>
            <a:ext cx="1730829" cy="961915"/>
          </a:xfrm>
          <a:prstGeom prst="rect">
            <a:avLst/>
          </a:prstGeom>
          <a:ln>
            <a:solidFill>
              <a:schemeClr val="tx1"/>
            </a:solidFill>
          </a:ln>
        </p:spPr>
      </p:pic>
      <p:pic>
        <p:nvPicPr>
          <p:cNvPr id="6" name="Immagine 5"/>
          <p:cNvPicPr>
            <a:picLocks noChangeAspect="1"/>
          </p:cNvPicPr>
          <p:nvPr/>
        </p:nvPicPr>
        <p:blipFill rotWithShape="1">
          <a:blip r:embed="rId5">
            <a:extLst>
              <a:ext uri="{28A0092B-C50C-407E-A947-70E740481C1C}">
                <a14:useLocalDpi xmlns:a14="http://schemas.microsoft.com/office/drawing/2010/main" val="0"/>
              </a:ext>
            </a:extLst>
          </a:blip>
          <a:srcRect l="24947" t="22738" r="24063" b="23425"/>
          <a:stretch/>
        </p:blipFill>
        <p:spPr>
          <a:xfrm>
            <a:off x="2516877" y="1856489"/>
            <a:ext cx="1730833" cy="953681"/>
          </a:xfrm>
          <a:prstGeom prst="rect">
            <a:avLst/>
          </a:prstGeom>
          <a:ln>
            <a:solidFill>
              <a:schemeClr val="tx1"/>
            </a:solidFill>
          </a:ln>
        </p:spPr>
      </p:pic>
      <p:pic>
        <p:nvPicPr>
          <p:cNvPr id="7" name="Immagine 6"/>
          <p:cNvPicPr>
            <a:picLocks noChangeAspect="1"/>
          </p:cNvPicPr>
          <p:nvPr/>
        </p:nvPicPr>
        <p:blipFill rotWithShape="1">
          <a:blip r:embed="rId6">
            <a:extLst>
              <a:ext uri="{28A0092B-C50C-407E-A947-70E740481C1C}">
                <a14:useLocalDpi xmlns:a14="http://schemas.microsoft.com/office/drawing/2010/main" val="0"/>
              </a:ext>
            </a:extLst>
          </a:blip>
          <a:srcRect l="26126" t="24210" r="24063" b="24472"/>
          <a:stretch/>
        </p:blipFill>
        <p:spPr>
          <a:xfrm>
            <a:off x="386902" y="3004934"/>
            <a:ext cx="1675478" cy="971578"/>
          </a:xfrm>
          <a:prstGeom prst="rect">
            <a:avLst/>
          </a:prstGeom>
          <a:ln>
            <a:solidFill>
              <a:schemeClr val="tx1"/>
            </a:solidFill>
          </a:ln>
        </p:spPr>
      </p:pic>
      <p:pic>
        <p:nvPicPr>
          <p:cNvPr id="9" name="Immagine 8"/>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23769" t="24210" r="23178" b="25519"/>
          <a:stretch/>
        </p:blipFill>
        <p:spPr>
          <a:xfrm>
            <a:off x="339268" y="4141799"/>
            <a:ext cx="1723112" cy="1010524"/>
          </a:xfrm>
          <a:prstGeom prst="rect">
            <a:avLst/>
          </a:prstGeom>
          <a:ln>
            <a:solidFill>
              <a:schemeClr val="tx1"/>
            </a:solidFill>
          </a:ln>
        </p:spPr>
      </p:pic>
      <p:pic>
        <p:nvPicPr>
          <p:cNvPr id="10" name="Immagine 9"/>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24652" t="24734" r="23179" b="23949"/>
          <a:stretch/>
        </p:blipFill>
        <p:spPr>
          <a:xfrm>
            <a:off x="2506456" y="4141799"/>
            <a:ext cx="1736281" cy="1010524"/>
          </a:xfrm>
          <a:prstGeom prst="rect">
            <a:avLst/>
          </a:prstGeom>
          <a:ln>
            <a:solidFill>
              <a:schemeClr val="tx1"/>
            </a:solidFill>
          </a:ln>
        </p:spPr>
      </p:pic>
      <p:pic>
        <p:nvPicPr>
          <p:cNvPr id="11" name="Immagine 10"/>
          <p:cNvPicPr>
            <a:picLocks noChangeAspect="1"/>
          </p:cNvPicPr>
          <p:nvPr/>
        </p:nvPicPr>
        <p:blipFill rotWithShape="1">
          <a:blip r:embed="rId11">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l="23473" t="25782" r="30287" b="22377"/>
          <a:stretch/>
        </p:blipFill>
        <p:spPr>
          <a:xfrm>
            <a:off x="1514462" y="5390029"/>
            <a:ext cx="1738090" cy="1010523"/>
          </a:xfrm>
          <a:prstGeom prst="rect">
            <a:avLst/>
          </a:prstGeom>
          <a:ln>
            <a:solidFill>
              <a:schemeClr val="tx1"/>
            </a:solidFill>
          </a:ln>
        </p:spPr>
      </p:pic>
      <p:pic>
        <p:nvPicPr>
          <p:cNvPr id="12" name="Immagine 11"/>
          <p:cNvPicPr>
            <a:picLocks noChangeAspect="1"/>
          </p:cNvPicPr>
          <p:nvPr/>
        </p:nvPicPr>
        <p:blipFill rotWithShape="1">
          <a:blip r:embed="rId13">
            <a:extLst>
              <a:ext uri="{BEBA8EAE-BF5A-486C-A8C5-ECC9F3942E4B}">
                <a14:imgProps xmlns:a14="http://schemas.microsoft.com/office/drawing/2010/main">
                  <a14:imgLayer r:embed="rId14">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l="24358" t="23686" r="22589" b="24284"/>
          <a:stretch/>
        </p:blipFill>
        <p:spPr>
          <a:xfrm>
            <a:off x="2511904" y="2987976"/>
            <a:ext cx="1730833" cy="1005495"/>
          </a:xfrm>
          <a:prstGeom prst="rect">
            <a:avLst/>
          </a:prstGeom>
          <a:ln>
            <a:solidFill>
              <a:schemeClr val="tx1"/>
            </a:solidFill>
          </a:ln>
        </p:spPr>
      </p:pic>
      <p:sp>
        <p:nvSpPr>
          <p:cNvPr id="13" name="Oval 12"/>
          <p:cNvSpPr>
            <a:spLocks noChangeArrowheads="1"/>
          </p:cNvSpPr>
          <p:nvPr/>
        </p:nvSpPr>
        <p:spPr bwMode="auto">
          <a:xfrm>
            <a:off x="1728985" y="651087"/>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a:solidFill>
                  <a:srgbClr val="000000"/>
                </a:solidFill>
              </a:rPr>
              <a:t>A</a:t>
            </a:r>
          </a:p>
        </p:txBody>
      </p:sp>
      <p:sp>
        <p:nvSpPr>
          <p:cNvPr id="14" name="Oval 12"/>
          <p:cNvSpPr>
            <a:spLocks noChangeArrowheads="1"/>
          </p:cNvSpPr>
          <p:nvPr/>
        </p:nvSpPr>
        <p:spPr bwMode="auto">
          <a:xfrm>
            <a:off x="2926852" y="5390029"/>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I</a:t>
            </a:r>
            <a:endParaRPr lang="it-IT" altLang="it-IT" sz="1100" b="1" dirty="0">
              <a:solidFill>
                <a:srgbClr val="000000"/>
              </a:solidFill>
            </a:endParaRPr>
          </a:p>
        </p:txBody>
      </p:sp>
      <p:sp>
        <p:nvSpPr>
          <p:cNvPr id="15" name="Oval 12"/>
          <p:cNvSpPr>
            <a:spLocks noChangeArrowheads="1"/>
          </p:cNvSpPr>
          <p:nvPr/>
        </p:nvSpPr>
        <p:spPr bwMode="auto">
          <a:xfrm>
            <a:off x="3905676" y="4141799"/>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H</a:t>
            </a:r>
            <a:endParaRPr lang="it-IT" altLang="it-IT" sz="1100" b="1" dirty="0">
              <a:solidFill>
                <a:srgbClr val="000000"/>
              </a:solidFill>
            </a:endParaRPr>
          </a:p>
        </p:txBody>
      </p:sp>
      <p:sp>
        <p:nvSpPr>
          <p:cNvPr id="16" name="Oval 12"/>
          <p:cNvSpPr>
            <a:spLocks noChangeArrowheads="1"/>
          </p:cNvSpPr>
          <p:nvPr/>
        </p:nvSpPr>
        <p:spPr bwMode="auto">
          <a:xfrm>
            <a:off x="1708085" y="4141799"/>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G</a:t>
            </a:r>
            <a:endParaRPr lang="it-IT" altLang="it-IT" sz="1100" b="1" dirty="0">
              <a:solidFill>
                <a:srgbClr val="000000"/>
              </a:solidFill>
            </a:endParaRPr>
          </a:p>
        </p:txBody>
      </p:sp>
      <p:sp>
        <p:nvSpPr>
          <p:cNvPr id="17" name="Oval 12"/>
          <p:cNvSpPr>
            <a:spLocks noChangeArrowheads="1"/>
          </p:cNvSpPr>
          <p:nvPr/>
        </p:nvSpPr>
        <p:spPr bwMode="auto">
          <a:xfrm>
            <a:off x="3905676" y="2984263"/>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F</a:t>
            </a:r>
            <a:endParaRPr lang="it-IT" altLang="it-IT" sz="1100" b="1" dirty="0">
              <a:solidFill>
                <a:srgbClr val="000000"/>
              </a:solidFill>
            </a:endParaRPr>
          </a:p>
        </p:txBody>
      </p:sp>
      <p:sp>
        <p:nvSpPr>
          <p:cNvPr id="18" name="Oval 12"/>
          <p:cNvSpPr>
            <a:spLocks noChangeArrowheads="1"/>
          </p:cNvSpPr>
          <p:nvPr/>
        </p:nvSpPr>
        <p:spPr bwMode="auto">
          <a:xfrm>
            <a:off x="1740305" y="3004934"/>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E</a:t>
            </a:r>
            <a:endParaRPr lang="it-IT" altLang="it-IT" sz="1100" b="1" dirty="0">
              <a:solidFill>
                <a:srgbClr val="000000"/>
              </a:solidFill>
            </a:endParaRPr>
          </a:p>
        </p:txBody>
      </p:sp>
      <p:sp>
        <p:nvSpPr>
          <p:cNvPr id="19" name="Oval 12"/>
          <p:cNvSpPr>
            <a:spLocks noChangeArrowheads="1"/>
          </p:cNvSpPr>
          <p:nvPr/>
        </p:nvSpPr>
        <p:spPr bwMode="auto">
          <a:xfrm>
            <a:off x="3922010" y="1848255"/>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D</a:t>
            </a:r>
            <a:endParaRPr lang="it-IT" altLang="it-IT" sz="1100" b="1" dirty="0">
              <a:solidFill>
                <a:srgbClr val="000000"/>
              </a:solidFill>
            </a:endParaRPr>
          </a:p>
        </p:txBody>
      </p:sp>
      <p:sp>
        <p:nvSpPr>
          <p:cNvPr id="20" name="Oval 12"/>
          <p:cNvSpPr>
            <a:spLocks noChangeArrowheads="1"/>
          </p:cNvSpPr>
          <p:nvPr/>
        </p:nvSpPr>
        <p:spPr bwMode="auto">
          <a:xfrm>
            <a:off x="1740305" y="1843737"/>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C</a:t>
            </a:r>
            <a:endParaRPr lang="it-IT" altLang="it-IT" sz="1100" b="1" dirty="0">
              <a:solidFill>
                <a:srgbClr val="000000"/>
              </a:solidFill>
            </a:endParaRPr>
          </a:p>
        </p:txBody>
      </p:sp>
      <p:sp>
        <p:nvSpPr>
          <p:cNvPr id="21" name="Oval 12"/>
          <p:cNvSpPr>
            <a:spLocks noChangeArrowheads="1"/>
          </p:cNvSpPr>
          <p:nvPr/>
        </p:nvSpPr>
        <p:spPr bwMode="auto">
          <a:xfrm>
            <a:off x="3888922" y="651087"/>
            <a:ext cx="325700" cy="368992"/>
          </a:xfrm>
          <a:prstGeom prst="ellipse">
            <a:avLst/>
          </a:prstGeom>
          <a:solidFill>
            <a:srgbClr val="FFC000"/>
          </a:solidFill>
          <a:ln w="9525">
            <a:solidFill>
              <a:srgbClr val="000000"/>
            </a:solidFill>
            <a:round/>
            <a:headEnd/>
            <a:tailEnd/>
          </a:ln>
        </p:spPr>
        <p:txBody>
          <a:bodyPr lIns="81639" tIns="50420" rIns="81639" bIns="40820" anchor="ctr" anchorCtr="1"/>
          <a:lstStyle/>
          <a:p>
            <a:pPr algn="ctr"/>
            <a:r>
              <a:rPr lang="it-IT" altLang="it-IT" sz="1100" b="1" dirty="0" smtClean="0">
                <a:solidFill>
                  <a:srgbClr val="000000"/>
                </a:solidFill>
              </a:rPr>
              <a:t>B</a:t>
            </a:r>
            <a:endParaRPr lang="it-IT" altLang="it-IT" sz="1100" b="1" dirty="0">
              <a:solidFill>
                <a:srgbClr val="000000"/>
              </a:solidFill>
            </a:endParaRPr>
          </a:p>
        </p:txBody>
      </p:sp>
      <p:sp>
        <p:nvSpPr>
          <p:cNvPr id="22" name="CasellaDiTesto 21"/>
          <p:cNvSpPr txBox="1"/>
          <p:nvPr/>
        </p:nvSpPr>
        <p:spPr>
          <a:xfrm>
            <a:off x="4963886" y="610311"/>
            <a:ext cx="3875314" cy="369332"/>
          </a:xfrm>
          <a:prstGeom prst="rect">
            <a:avLst/>
          </a:prstGeom>
          <a:noFill/>
          <a:ln>
            <a:solidFill>
              <a:schemeClr val="tx1"/>
            </a:solidFill>
          </a:ln>
        </p:spPr>
        <p:txBody>
          <a:bodyPr wrap="square" rtlCol="0">
            <a:spAutoFit/>
          </a:bodyPr>
          <a:lstStyle/>
          <a:p>
            <a:r>
              <a:rPr lang="it-IT" sz="1400" dirty="0" smtClean="0"/>
              <a:t>1. Vende libri usati</a:t>
            </a:r>
            <a:r>
              <a:rPr lang="it-IT" dirty="0" smtClean="0"/>
              <a:t> </a:t>
            </a:r>
            <a:endParaRPr lang="it-IT" dirty="0"/>
          </a:p>
        </p:txBody>
      </p:sp>
      <p:sp>
        <p:nvSpPr>
          <p:cNvPr id="23" name="CasellaDiTesto 22"/>
          <p:cNvSpPr txBox="1"/>
          <p:nvPr/>
        </p:nvSpPr>
        <p:spPr>
          <a:xfrm>
            <a:off x="4963886" y="1261487"/>
            <a:ext cx="3875314" cy="307777"/>
          </a:xfrm>
          <a:prstGeom prst="rect">
            <a:avLst/>
          </a:prstGeom>
          <a:noFill/>
          <a:ln>
            <a:solidFill>
              <a:schemeClr val="tx1"/>
            </a:solidFill>
          </a:ln>
        </p:spPr>
        <p:txBody>
          <a:bodyPr wrap="square" rtlCol="0">
            <a:spAutoFit/>
          </a:bodyPr>
          <a:lstStyle/>
          <a:p>
            <a:r>
              <a:rPr lang="it-IT" sz="1400" dirty="0" smtClean="0"/>
              <a:t>2. Lavora per le ferrovie ed è divorziato</a:t>
            </a:r>
            <a:endParaRPr lang="it-IT" dirty="0"/>
          </a:p>
        </p:txBody>
      </p:sp>
      <p:sp>
        <p:nvSpPr>
          <p:cNvPr id="24" name="CasellaDiTesto 23"/>
          <p:cNvSpPr txBox="1"/>
          <p:nvPr/>
        </p:nvSpPr>
        <p:spPr>
          <a:xfrm>
            <a:off x="4963886" y="1788886"/>
            <a:ext cx="3875314" cy="307777"/>
          </a:xfrm>
          <a:prstGeom prst="rect">
            <a:avLst/>
          </a:prstGeom>
          <a:noFill/>
          <a:ln>
            <a:solidFill>
              <a:schemeClr val="tx1"/>
            </a:solidFill>
          </a:ln>
        </p:spPr>
        <p:txBody>
          <a:bodyPr wrap="square" rtlCol="0">
            <a:spAutoFit/>
          </a:bodyPr>
          <a:lstStyle/>
          <a:p>
            <a:r>
              <a:rPr lang="it-IT" sz="1400" dirty="0" smtClean="0"/>
              <a:t>3. Lei e i suoi amici sono studenti</a:t>
            </a:r>
            <a:endParaRPr lang="it-IT" dirty="0"/>
          </a:p>
        </p:txBody>
      </p:sp>
      <p:sp>
        <p:nvSpPr>
          <p:cNvPr id="25" name="CasellaDiTesto 24"/>
          <p:cNvSpPr txBox="1"/>
          <p:nvPr/>
        </p:nvSpPr>
        <p:spPr>
          <a:xfrm>
            <a:off x="4963886" y="2381809"/>
            <a:ext cx="3875314" cy="307777"/>
          </a:xfrm>
          <a:prstGeom prst="rect">
            <a:avLst/>
          </a:prstGeom>
          <a:noFill/>
          <a:ln>
            <a:solidFill>
              <a:schemeClr val="tx1"/>
            </a:solidFill>
          </a:ln>
        </p:spPr>
        <p:txBody>
          <a:bodyPr wrap="square" rtlCol="0">
            <a:spAutoFit/>
          </a:bodyPr>
          <a:lstStyle/>
          <a:p>
            <a:r>
              <a:rPr lang="it-IT" sz="1400" dirty="0" smtClean="0"/>
              <a:t>4. Lavora in una macelleria  </a:t>
            </a:r>
            <a:endParaRPr lang="it-IT" dirty="0"/>
          </a:p>
        </p:txBody>
      </p:sp>
      <p:sp>
        <p:nvSpPr>
          <p:cNvPr id="26" name="CasellaDiTesto 25"/>
          <p:cNvSpPr txBox="1"/>
          <p:nvPr/>
        </p:nvSpPr>
        <p:spPr>
          <a:xfrm>
            <a:off x="4963886" y="2908473"/>
            <a:ext cx="3875314" cy="307777"/>
          </a:xfrm>
          <a:prstGeom prst="rect">
            <a:avLst/>
          </a:prstGeom>
          <a:noFill/>
          <a:ln>
            <a:solidFill>
              <a:schemeClr val="tx1"/>
            </a:solidFill>
          </a:ln>
        </p:spPr>
        <p:txBody>
          <a:bodyPr wrap="square" rtlCol="0">
            <a:spAutoFit/>
          </a:bodyPr>
          <a:lstStyle/>
          <a:p>
            <a:r>
              <a:rPr lang="it-IT" sz="1400" dirty="0" smtClean="0"/>
              <a:t>5.  Sono fidanzati </a:t>
            </a:r>
            <a:endParaRPr lang="it-IT" dirty="0"/>
          </a:p>
        </p:txBody>
      </p:sp>
      <p:sp>
        <p:nvSpPr>
          <p:cNvPr id="27" name="CasellaDiTesto 26"/>
          <p:cNvSpPr txBox="1"/>
          <p:nvPr/>
        </p:nvSpPr>
        <p:spPr>
          <a:xfrm>
            <a:off x="4963886" y="3385833"/>
            <a:ext cx="3875314" cy="307777"/>
          </a:xfrm>
          <a:prstGeom prst="rect">
            <a:avLst/>
          </a:prstGeom>
          <a:noFill/>
          <a:ln>
            <a:solidFill>
              <a:schemeClr val="tx1"/>
            </a:solidFill>
          </a:ln>
        </p:spPr>
        <p:txBody>
          <a:bodyPr wrap="square" rtlCol="0">
            <a:spAutoFit/>
          </a:bodyPr>
          <a:lstStyle/>
          <a:p>
            <a:r>
              <a:rPr lang="it-IT" sz="1400" dirty="0" smtClean="0"/>
              <a:t>6. È  uno studente universitario, molto disordinato</a:t>
            </a:r>
            <a:endParaRPr lang="it-IT" dirty="0"/>
          </a:p>
        </p:txBody>
      </p:sp>
      <p:sp>
        <p:nvSpPr>
          <p:cNvPr id="28" name="CasellaDiTesto 27"/>
          <p:cNvSpPr txBox="1"/>
          <p:nvPr/>
        </p:nvSpPr>
        <p:spPr>
          <a:xfrm>
            <a:off x="4963886" y="3928541"/>
            <a:ext cx="3875314" cy="307777"/>
          </a:xfrm>
          <a:prstGeom prst="rect">
            <a:avLst/>
          </a:prstGeom>
          <a:noFill/>
          <a:ln>
            <a:solidFill>
              <a:schemeClr val="tx1"/>
            </a:solidFill>
          </a:ln>
        </p:spPr>
        <p:txBody>
          <a:bodyPr wrap="square" rtlCol="0">
            <a:spAutoFit/>
          </a:bodyPr>
          <a:lstStyle/>
          <a:p>
            <a:r>
              <a:rPr lang="it-IT" sz="1400" dirty="0" smtClean="0"/>
              <a:t>7. Ama il teatro</a:t>
            </a:r>
            <a:endParaRPr lang="it-IT" dirty="0"/>
          </a:p>
        </p:txBody>
      </p:sp>
      <p:sp>
        <p:nvSpPr>
          <p:cNvPr id="29" name="CasellaDiTesto 28"/>
          <p:cNvSpPr txBox="1"/>
          <p:nvPr/>
        </p:nvSpPr>
        <p:spPr>
          <a:xfrm>
            <a:off x="4963886" y="4539296"/>
            <a:ext cx="3875314" cy="307777"/>
          </a:xfrm>
          <a:prstGeom prst="rect">
            <a:avLst/>
          </a:prstGeom>
          <a:noFill/>
          <a:ln>
            <a:solidFill>
              <a:schemeClr val="tx1"/>
            </a:solidFill>
          </a:ln>
        </p:spPr>
        <p:txBody>
          <a:bodyPr wrap="square" rtlCol="0">
            <a:spAutoFit/>
          </a:bodyPr>
          <a:lstStyle/>
          <a:p>
            <a:r>
              <a:rPr lang="it-IT" sz="1400" dirty="0"/>
              <a:t>8</a:t>
            </a:r>
            <a:r>
              <a:rPr lang="it-IT" sz="1400" dirty="0" smtClean="0"/>
              <a:t>.  È  un professore</a:t>
            </a:r>
            <a:endParaRPr lang="it-IT" dirty="0"/>
          </a:p>
        </p:txBody>
      </p:sp>
      <p:sp>
        <p:nvSpPr>
          <p:cNvPr id="30" name="CasellaDiTesto 29"/>
          <p:cNvSpPr txBox="1"/>
          <p:nvPr/>
        </p:nvSpPr>
        <p:spPr>
          <a:xfrm>
            <a:off x="4963886" y="5146334"/>
            <a:ext cx="3875314" cy="307777"/>
          </a:xfrm>
          <a:prstGeom prst="rect">
            <a:avLst/>
          </a:prstGeom>
          <a:noFill/>
          <a:ln>
            <a:solidFill>
              <a:schemeClr val="tx1"/>
            </a:solidFill>
          </a:ln>
        </p:spPr>
        <p:txBody>
          <a:bodyPr wrap="square" rtlCol="0">
            <a:spAutoFit/>
          </a:bodyPr>
          <a:lstStyle/>
          <a:p>
            <a:r>
              <a:rPr lang="it-IT" sz="1400" dirty="0" smtClean="0"/>
              <a:t>9. È  un giovane che ruba </a:t>
            </a:r>
            <a:endParaRPr lang="it-IT" dirty="0"/>
          </a:p>
        </p:txBody>
      </p:sp>
      <p:cxnSp>
        <p:nvCxnSpPr>
          <p:cNvPr id="32" name="Connettore 2 31"/>
          <p:cNvCxnSpPr>
            <a:endCxn id="22" idx="1"/>
          </p:cNvCxnSpPr>
          <p:nvPr/>
        </p:nvCxnSpPr>
        <p:spPr>
          <a:xfrm flipV="1">
            <a:off x="4051772" y="794977"/>
            <a:ext cx="912114" cy="42124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2423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3291" y="461740"/>
            <a:ext cx="8636000" cy="1384995"/>
          </a:xfrm>
          <a:prstGeom prst="rect">
            <a:avLst/>
          </a:prstGeom>
        </p:spPr>
        <p:txBody>
          <a:bodyPr wrap="square">
            <a:spAutoFit/>
          </a:bodyPr>
          <a:lstStyle/>
          <a:p>
            <a:r>
              <a:rPr lang="it-IT" sz="1400" b="1" dirty="0" smtClean="0"/>
              <a:t>Att. 2- 3  Scegli la risposta giusta.</a:t>
            </a:r>
          </a:p>
          <a:p>
            <a:endParaRPr lang="it-IT" sz="1400" b="1" dirty="0"/>
          </a:p>
          <a:p>
            <a:r>
              <a:rPr lang="it-IT" sz="1400" b="1" dirty="0" smtClean="0"/>
              <a:t> Il protagonista del video è</a:t>
            </a:r>
            <a:endParaRPr lang="it-IT" sz="1400" b="1" dirty="0"/>
          </a:p>
          <a:p>
            <a:pPr marL="342900" indent="-342900">
              <a:buAutoNum type="alphaLcPeriod"/>
            </a:pPr>
            <a:r>
              <a:rPr lang="it-IT" sz="1400" dirty="0"/>
              <a:t>u</a:t>
            </a:r>
            <a:r>
              <a:rPr lang="it-IT" sz="1400" dirty="0" smtClean="0"/>
              <a:t>n libro  </a:t>
            </a:r>
          </a:p>
          <a:p>
            <a:pPr marL="342900" indent="-342900">
              <a:buAutoNum type="alphaLcPeriod"/>
            </a:pPr>
            <a:r>
              <a:rPr lang="it-IT" sz="1400" dirty="0"/>
              <a:t>u</a:t>
            </a:r>
            <a:r>
              <a:rPr lang="it-IT" sz="1400" dirty="0" smtClean="0"/>
              <a:t>n </a:t>
            </a:r>
            <a:r>
              <a:rPr lang="it-IT" sz="1400" dirty="0" err="1" smtClean="0"/>
              <a:t>ebook</a:t>
            </a:r>
            <a:endParaRPr lang="it-IT" sz="1400" dirty="0" smtClean="0"/>
          </a:p>
          <a:p>
            <a:pPr marL="342900" indent="-342900">
              <a:buAutoNum type="alphaLcPeriod"/>
            </a:pPr>
            <a:r>
              <a:rPr lang="it-IT" sz="1400" dirty="0"/>
              <a:t>u</a:t>
            </a:r>
            <a:r>
              <a:rPr lang="it-IT" sz="1400" dirty="0" smtClean="0"/>
              <a:t>n giornale</a:t>
            </a:r>
          </a:p>
        </p:txBody>
      </p:sp>
      <p:sp>
        <p:nvSpPr>
          <p:cNvPr id="4" name="Rettangolo 3"/>
          <p:cNvSpPr/>
          <p:nvPr/>
        </p:nvSpPr>
        <p:spPr>
          <a:xfrm>
            <a:off x="223291" y="1801495"/>
            <a:ext cx="8636000" cy="1600438"/>
          </a:xfrm>
          <a:prstGeom prst="rect">
            <a:avLst/>
          </a:prstGeom>
        </p:spPr>
        <p:txBody>
          <a:bodyPr wrap="square">
            <a:spAutoFit/>
          </a:bodyPr>
          <a:lstStyle/>
          <a:p>
            <a:r>
              <a:rPr lang="it-IT" sz="1400" b="1" dirty="0" smtClean="0"/>
              <a:t> Il protagonista del corto dice</a:t>
            </a:r>
            <a:r>
              <a:rPr lang="it-IT" sz="1400" b="1" i="1" dirty="0" smtClean="0"/>
              <a:t>: «Io </a:t>
            </a:r>
            <a:r>
              <a:rPr lang="it-IT" sz="1400" b="1" i="1" dirty="0"/>
              <a:t>vivevo qui, da 30 anni. Sembrava il posto giusto per me dove trascorrere tranquillamente gli anni della vecchiaia</a:t>
            </a:r>
            <a:r>
              <a:rPr lang="it-IT" sz="1400" b="1" dirty="0"/>
              <a:t>». </a:t>
            </a:r>
            <a:r>
              <a:rPr lang="it-IT" sz="1400" b="1" dirty="0" smtClean="0"/>
              <a:t>Il posto è:</a:t>
            </a:r>
            <a:endParaRPr lang="it-IT" sz="1400" b="1" dirty="0"/>
          </a:p>
          <a:p>
            <a:r>
              <a:rPr lang="it-IT" sz="1400" b="1" dirty="0" smtClean="0"/>
              <a:t>  </a:t>
            </a:r>
            <a:endParaRPr lang="it-IT" sz="1400" b="1" dirty="0"/>
          </a:p>
          <a:p>
            <a:pPr marL="342900" indent="-342900">
              <a:buAutoNum type="alphaLcPeriod"/>
            </a:pPr>
            <a:r>
              <a:rPr lang="it-IT" sz="1400" dirty="0"/>
              <a:t>u</a:t>
            </a:r>
            <a:r>
              <a:rPr lang="it-IT" sz="1400" dirty="0" smtClean="0"/>
              <a:t>na libreria</a:t>
            </a:r>
          </a:p>
          <a:p>
            <a:pPr marL="342900" indent="-342900">
              <a:buAutoNum type="alphaLcPeriod"/>
            </a:pPr>
            <a:r>
              <a:rPr lang="it-IT" sz="1400" dirty="0" smtClean="0"/>
              <a:t>una biblioteca</a:t>
            </a:r>
          </a:p>
          <a:p>
            <a:pPr marL="342900" indent="-342900">
              <a:buAutoNum type="alphaLcPeriod"/>
            </a:pPr>
            <a:r>
              <a:rPr lang="it-IT" sz="1400" dirty="0"/>
              <a:t>u</a:t>
            </a:r>
            <a:r>
              <a:rPr lang="it-IT" sz="1400" dirty="0" smtClean="0"/>
              <a:t>n supermercato  </a:t>
            </a:r>
          </a:p>
          <a:p>
            <a:pPr marL="342900" indent="-342900">
              <a:buAutoNum type="alphaLcPeriod"/>
            </a:pPr>
            <a:endParaRPr lang="it-IT" sz="1400" dirty="0" smtClean="0"/>
          </a:p>
        </p:txBody>
      </p:sp>
      <p:sp>
        <p:nvSpPr>
          <p:cNvPr id="5" name="Rettangolo 4"/>
          <p:cNvSpPr/>
          <p:nvPr/>
        </p:nvSpPr>
        <p:spPr>
          <a:xfrm>
            <a:off x="223291" y="3214504"/>
            <a:ext cx="8636000" cy="954107"/>
          </a:xfrm>
          <a:prstGeom prst="rect">
            <a:avLst/>
          </a:prstGeom>
        </p:spPr>
        <p:txBody>
          <a:bodyPr wrap="square">
            <a:spAutoFit/>
          </a:bodyPr>
          <a:lstStyle/>
          <a:p>
            <a:r>
              <a:rPr lang="it-IT" sz="1400" b="1" dirty="0" smtClean="0"/>
              <a:t>Att.4  Collega le reazioni dei personaggi che hanno letto il libro mettendo un </a:t>
            </a:r>
            <a:r>
              <a:rPr lang="it-IT" sz="1400" b="1" dirty="0" smtClean="0">
                <a:solidFill>
                  <a:srgbClr val="FF0000"/>
                </a:solidFill>
              </a:rPr>
              <a:t>SI</a:t>
            </a:r>
            <a:r>
              <a:rPr lang="it-IT" sz="1400" b="1" dirty="0" smtClean="0"/>
              <a:t> se è piaciuto, un </a:t>
            </a:r>
            <a:r>
              <a:rPr lang="it-IT" sz="1400" b="1" dirty="0" smtClean="0">
                <a:solidFill>
                  <a:srgbClr val="FF0000"/>
                </a:solidFill>
              </a:rPr>
              <a:t>No</a:t>
            </a:r>
            <a:r>
              <a:rPr lang="it-IT" sz="1400" b="1" dirty="0" smtClean="0"/>
              <a:t> se non è piaciuto e una </a:t>
            </a:r>
            <a:r>
              <a:rPr lang="it-IT" sz="1400" b="1" dirty="0" smtClean="0">
                <a:solidFill>
                  <a:srgbClr val="FF0000"/>
                </a:solidFill>
              </a:rPr>
              <a:t>X</a:t>
            </a:r>
            <a:r>
              <a:rPr lang="it-IT" sz="1400" b="1" dirty="0" smtClean="0"/>
              <a:t> per chi non ha avuto nessuna reazione. </a:t>
            </a:r>
            <a:endParaRPr lang="it-IT" sz="1400" dirty="0" smtClean="0"/>
          </a:p>
          <a:p>
            <a:pPr marL="342900" indent="-342900">
              <a:buAutoNum type="alphaLcPeriod"/>
            </a:pPr>
            <a:endParaRPr lang="it-IT" sz="1400" dirty="0" smtClean="0"/>
          </a:p>
          <a:p>
            <a:pPr marL="342900" indent="-342900">
              <a:buAutoNum type="alphaLcPeriod"/>
            </a:pPr>
            <a:endParaRPr lang="it-IT" sz="1400" dirty="0" smtClean="0"/>
          </a:p>
        </p:txBody>
      </p:sp>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23769" t="23686" r="23178" b="22901"/>
          <a:stretch/>
        </p:blipFill>
        <p:spPr>
          <a:xfrm>
            <a:off x="223291" y="3952601"/>
            <a:ext cx="1471032" cy="833585"/>
          </a:xfrm>
          <a:prstGeom prst="rect">
            <a:avLst/>
          </a:prstGeom>
          <a:ln>
            <a:solidFill>
              <a:schemeClr val="tx1"/>
            </a:solidFill>
          </a:ln>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l="24063" t="24210" r="23179" b="20283"/>
          <a:stretch/>
        </p:blipFill>
        <p:spPr>
          <a:xfrm>
            <a:off x="1807019" y="3952601"/>
            <a:ext cx="1577626" cy="844244"/>
          </a:xfrm>
          <a:prstGeom prst="rect">
            <a:avLst/>
          </a:prstGeom>
          <a:ln>
            <a:solidFill>
              <a:schemeClr val="tx1"/>
            </a:solidFill>
          </a:ln>
        </p:spPr>
      </p:pic>
      <p:pic>
        <p:nvPicPr>
          <p:cNvPr id="8" name="Immagine 7"/>
          <p:cNvPicPr>
            <a:picLocks noChangeAspect="1"/>
          </p:cNvPicPr>
          <p:nvPr/>
        </p:nvPicPr>
        <p:blipFill rotWithShape="1">
          <a:blip r:embed="rId5">
            <a:extLst>
              <a:ext uri="{28A0092B-C50C-407E-A947-70E740481C1C}">
                <a14:useLocalDpi xmlns:a14="http://schemas.microsoft.com/office/drawing/2010/main" val="0"/>
              </a:ext>
            </a:extLst>
          </a:blip>
          <a:srcRect l="24359" t="22738" r="23767" b="26043"/>
          <a:stretch/>
        </p:blipFill>
        <p:spPr>
          <a:xfrm>
            <a:off x="3482176" y="3952601"/>
            <a:ext cx="1559755" cy="833586"/>
          </a:xfrm>
          <a:prstGeom prst="rect">
            <a:avLst/>
          </a:prstGeom>
          <a:ln>
            <a:solidFill>
              <a:schemeClr val="tx1"/>
            </a:solidFill>
          </a:ln>
        </p:spPr>
      </p:pic>
      <p:pic>
        <p:nvPicPr>
          <p:cNvPr id="9" name="Immagine 8"/>
          <p:cNvPicPr>
            <a:picLocks noChangeAspect="1"/>
          </p:cNvPicPr>
          <p:nvPr/>
        </p:nvPicPr>
        <p:blipFill rotWithShape="1">
          <a:blip r:embed="rId6">
            <a:extLst>
              <a:ext uri="{28A0092B-C50C-407E-A947-70E740481C1C}">
                <a14:useLocalDpi xmlns:a14="http://schemas.microsoft.com/office/drawing/2010/main" val="0"/>
              </a:ext>
            </a:extLst>
          </a:blip>
          <a:srcRect l="24947" t="22738" r="24063" b="23425"/>
          <a:stretch/>
        </p:blipFill>
        <p:spPr>
          <a:xfrm>
            <a:off x="5156631" y="3963260"/>
            <a:ext cx="1573224" cy="833585"/>
          </a:xfrm>
          <a:prstGeom prst="rect">
            <a:avLst/>
          </a:prstGeom>
          <a:ln>
            <a:solidFill>
              <a:schemeClr val="tx1"/>
            </a:solidFill>
          </a:ln>
        </p:spPr>
      </p:pic>
      <p:pic>
        <p:nvPicPr>
          <p:cNvPr id="10" name="Immagine 9"/>
          <p:cNvPicPr>
            <a:picLocks noChangeAspect="1"/>
          </p:cNvPicPr>
          <p:nvPr/>
        </p:nvPicPr>
        <p:blipFill rotWithShape="1">
          <a:blip r:embed="rId7">
            <a:extLst>
              <a:ext uri="{28A0092B-C50C-407E-A947-70E740481C1C}">
                <a14:useLocalDpi xmlns:a14="http://schemas.microsoft.com/office/drawing/2010/main" val="0"/>
              </a:ext>
            </a:extLst>
          </a:blip>
          <a:srcRect l="26126" t="24210" r="24063" b="24472"/>
          <a:stretch/>
        </p:blipFill>
        <p:spPr>
          <a:xfrm>
            <a:off x="223291" y="5051169"/>
            <a:ext cx="1471032" cy="925193"/>
          </a:xfrm>
          <a:prstGeom prst="rect">
            <a:avLst/>
          </a:prstGeom>
          <a:ln>
            <a:solidFill>
              <a:schemeClr val="tx1"/>
            </a:solidFill>
          </a:ln>
        </p:spPr>
      </p:pic>
      <p:pic>
        <p:nvPicPr>
          <p:cNvPr id="11" name="Immagine 10"/>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24652" t="24734" r="23179" b="23949"/>
          <a:stretch/>
        </p:blipFill>
        <p:spPr>
          <a:xfrm>
            <a:off x="5187518" y="5051169"/>
            <a:ext cx="1542337" cy="930368"/>
          </a:xfrm>
          <a:prstGeom prst="rect">
            <a:avLst/>
          </a:prstGeom>
          <a:ln>
            <a:solidFill>
              <a:schemeClr val="tx1"/>
            </a:solidFill>
          </a:ln>
        </p:spPr>
      </p:pic>
      <p:pic>
        <p:nvPicPr>
          <p:cNvPr id="13" name="Immagine 12"/>
          <p:cNvPicPr>
            <a:picLocks noChangeAspect="1"/>
          </p:cNvPicPr>
          <p:nvPr/>
        </p:nvPicPr>
        <p:blipFill rotWithShape="1">
          <a:blip r:embed="rId10">
            <a:extLst>
              <a:ext uri="{BEBA8EAE-BF5A-486C-A8C5-ECC9F3942E4B}">
                <a14:imgProps xmlns:a14="http://schemas.microsoft.com/office/drawing/2010/main">
                  <a14:imgLayer r:embed="rId11">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l="24358" t="23686" r="22589" b="24284"/>
          <a:stretch/>
        </p:blipFill>
        <p:spPr>
          <a:xfrm>
            <a:off x="1807020" y="5051169"/>
            <a:ext cx="1577626" cy="930368"/>
          </a:xfrm>
          <a:prstGeom prst="rect">
            <a:avLst/>
          </a:prstGeom>
          <a:ln>
            <a:solidFill>
              <a:schemeClr val="tx1"/>
            </a:solidFill>
          </a:ln>
        </p:spPr>
      </p:pic>
      <p:sp>
        <p:nvSpPr>
          <p:cNvPr id="14" name="Oval 12"/>
          <p:cNvSpPr>
            <a:spLocks noChangeArrowheads="1"/>
          </p:cNvSpPr>
          <p:nvPr/>
        </p:nvSpPr>
        <p:spPr bwMode="auto">
          <a:xfrm>
            <a:off x="1316033" y="4219924"/>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pic>
        <p:nvPicPr>
          <p:cNvPr id="15" name="Immagine 14"/>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l="23769" t="24210" r="23178" b="25519"/>
          <a:stretch/>
        </p:blipFill>
        <p:spPr>
          <a:xfrm>
            <a:off x="3482176" y="5051169"/>
            <a:ext cx="1552937" cy="930368"/>
          </a:xfrm>
          <a:prstGeom prst="rect">
            <a:avLst/>
          </a:prstGeom>
          <a:ln>
            <a:solidFill>
              <a:schemeClr val="tx1"/>
            </a:solidFill>
          </a:ln>
        </p:spPr>
      </p:pic>
      <p:sp>
        <p:nvSpPr>
          <p:cNvPr id="16" name="Oval 12"/>
          <p:cNvSpPr>
            <a:spLocks noChangeArrowheads="1"/>
          </p:cNvSpPr>
          <p:nvPr/>
        </p:nvSpPr>
        <p:spPr bwMode="auto">
          <a:xfrm>
            <a:off x="2950072" y="4177716"/>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sp>
        <p:nvSpPr>
          <p:cNvPr id="17" name="Oval 12"/>
          <p:cNvSpPr>
            <a:spLocks noChangeArrowheads="1"/>
          </p:cNvSpPr>
          <p:nvPr/>
        </p:nvSpPr>
        <p:spPr bwMode="auto">
          <a:xfrm>
            <a:off x="4709413" y="4230731"/>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sp>
        <p:nvSpPr>
          <p:cNvPr id="18" name="Oval 12"/>
          <p:cNvSpPr>
            <a:spLocks noChangeArrowheads="1"/>
          </p:cNvSpPr>
          <p:nvPr/>
        </p:nvSpPr>
        <p:spPr bwMode="auto">
          <a:xfrm>
            <a:off x="6325624" y="4252768"/>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pic>
        <p:nvPicPr>
          <p:cNvPr id="19" name="Immagine 18"/>
          <p:cNvPicPr>
            <a:picLocks noChangeAspect="1"/>
          </p:cNvPicPr>
          <p:nvPr/>
        </p:nvPicPr>
        <p:blipFill rotWithShape="1">
          <a:blip r:embed="rId14">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l="23473" t="25782" r="30287" b="22377"/>
          <a:stretch/>
        </p:blipFill>
        <p:spPr>
          <a:xfrm>
            <a:off x="6951095" y="4559783"/>
            <a:ext cx="1738090" cy="1010523"/>
          </a:xfrm>
          <a:prstGeom prst="rect">
            <a:avLst/>
          </a:prstGeom>
          <a:ln>
            <a:solidFill>
              <a:schemeClr val="tx1"/>
            </a:solidFill>
          </a:ln>
        </p:spPr>
      </p:pic>
      <p:sp>
        <p:nvSpPr>
          <p:cNvPr id="21" name="Oval 12"/>
          <p:cNvSpPr>
            <a:spLocks noChangeArrowheads="1"/>
          </p:cNvSpPr>
          <p:nvPr/>
        </p:nvSpPr>
        <p:spPr bwMode="auto">
          <a:xfrm>
            <a:off x="6325624" y="5322035"/>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sp>
        <p:nvSpPr>
          <p:cNvPr id="22" name="Oval 12"/>
          <p:cNvSpPr>
            <a:spLocks noChangeArrowheads="1"/>
          </p:cNvSpPr>
          <p:nvPr/>
        </p:nvSpPr>
        <p:spPr bwMode="auto">
          <a:xfrm>
            <a:off x="8359311" y="4880548"/>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sp>
        <p:nvSpPr>
          <p:cNvPr id="23" name="Oval 12"/>
          <p:cNvSpPr>
            <a:spLocks noChangeArrowheads="1"/>
          </p:cNvSpPr>
          <p:nvPr/>
        </p:nvSpPr>
        <p:spPr bwMode="auto">
          <a:xfrm>
            <a:off x="4709413" y="5365354"/>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sp>
        <p:nvSpPr>
          <p:cNvPr id="24" name="Oval 12"/>
          <p:cNvSpPr>
            <a:spLocks noChangeArrowheads="1"/>
          </p:cNvSpPr>
          <p:nvPr/>
        </p:nvSpPr>
        <p:spPr bwMode="auto">
          <a:xfrm>
            <a:off x="1316033" y="5317246"/>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sp>
        <p:nvSpPr>
          <p:cNvPr id="25" name="Oval 12"/>
          <p:cNvSpPr>
            <a:spLocks noChangeArrowheads="1"/>
          </p:cNvSpPr>
          <p:nvPr/>
        </p:nvSpPr>
        <p:spPr bwMode="auto">
          <a:xfrm>
            <a:off x="2950072" y="5322035"/>
            <a:ext cx="325700" cy="368992"/>
          </a:xfrm>
          <a:prstGeom prst="ellipse">
            <a:avLst/>
          </a:prstGeom>
          <a:solidFill>
            <a:srgbClr val="92D050"/>
          </a:solidFill>
          <a:ln w="9525">
            <a:solidFill>
              <a:srgbClr val="000000"/>
            </a:solidFill>
            <a:round/>
            <a:headEnd/>
            <a:tailEnd/>
          </a:ln>
        </p:spPr>
        <p:txBody>
          <a:bodyPr lIns="81639" tIns="50420" rIns="81639" bIns="40820" anchor="ctr" anchorCtr="1"/>
          <a:lstStyle/>
          <a:p>
            <a:pPr algn="ctr"/>
            <a:endParaRPr lang="it-IT" altLang="it-IT" sz="1100" b="1" dirty="0">
              <a:solidFill>
                <a:srgbClr val="000000"/>
              </a:solidFill>
            </a:endParaRPr>
          </a:p>
        </p:txBody>
      </p:sp>
    </p:spTree>
    <p:extLst>
      <p:ext uri="{BB962C8B-B14F-4D97-AF65-F5344CB8AC3E}">
        <p14:creationId xmlns:p14="http://schemas.microsoft.com/office/powerpoint/2010/main" val="999478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42" y="339020"/>
            <a:ext cx="417431" cy="707510"/>
          </a:xfrm>
          <a:prstGeom prst="rect">
            <a:avLst/>
          </a:prstGeom>
        </p:spPr>
      </p:pic>
      <p:pic>
        <p:nvPicPr>
          <p:cNvPr id="1026" name="Picture 2" descr="Risultati immagini per book cro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46" y="1883390"/>
            <a:ext cx="7001302" cy="4708697"/>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rot="21231607">
            <a:off x="3727181" y="3138371"/>
            <a:ext cx="1767361" cy="1384995"/>
          </a:xfrm>
          <a:prstGeom prst="rect">
            <a:avLst/>
          </a:prstGeom>
        </p:spPr>
        <p:txBody>
          <a:bodyPr wrap="square">
            <a:spAutoFit/>
          </a:bodyPr>
          <a:lstStyle/>
          <a:p>
            <a:r>
              <a:rPr lang="it-IT" sz="1400" b="1" dirty="0" smtClean="0"/>
              <a:t>«Questo </a:t>
            </a:r>
            <a:r>
              <a:rPr lang="it-IT" sz="1400" b="1" dirty="0"/>
              <a:t>libro è stato volontariamente </a:t>
            </a:r>
            <a:r>
              <a:rPr lang="it-IT" sz="1400" b="1" dirty="0" smtClean="0"/>
              <a:t>abbandonato per </a:t>
            </a:r>
            <a:r>
              <a:rPr lang="it-IT" sz="1400" b="1" dirty="0"/>
              <a:t>entrare in contatto con le anime delle </a:t>
            </a:r>
            <a:r>
              <a:rPr lang="it-IT" sz="1400" b="1" dirty="0" smtClean="0"/>
              <a:t>persone»</a:t>
            </a:r>
            <a:endParaRPr lang="it-IT" sz="1400" b="1" dirty="0"/>
          </a:p>
        </p:txBody>
      </p:sp>
      <p:sp>
        <p:nvSpPr>
          <p:cNvPr id="5" name="Rettangolo 4"/>
          <p:cNvSpPr/>
          <p:nvPr/>
        </p:nvSpPr>
        <p:spPr>
          <a:xfrm>
            <a:off x="648267" y="485383"/>
            <a:ext cx="8127243" cy="1169551"/>
          </a:xfrm>
          <a:prstGeom prst="rect">
            <a:avLst/>
          </a:prstGeom>
        </p:spPr>
        <p:txBody>
          <a:bodyPr wrap="square">
            <a:spAutoFit/>
          </a:bodyPr>
          <a:lstStyle/>
          <a:p>
            <a:r>
              <a:rPr lang="it-IT" sz="1400" b="1" dirty="0" smtClean="0"/>
              <a:t>Att.5  Leggete la dedica che Mirko scrive nella prima pagina del libro e rispondi oralmente  alle domande:</a:t>
            </a:r>
          </a:p>
          <a:p>
            <a:endParaRPr lang="it-IT" sz="1400" b="1" dirty="0"/>
          </a:p>
          <a:p>
            <a:pPr marL="342900" indent="-342900">
              <a:buAutoNum type="arabicPeriod"/>
            </a:pPr>
            <a:r>
              <a:rPr lang="it-IT" sz="1400" dirty="0" smtClean="0"/>
              <a:t>L’esperimento di Mirko ha avuto successo? (Date più dettagli possibili)</a:t>
            </a:r>
          </a:p>
          <a:p>
            <a:pPr marL="342900" indent="-342900">
              <a:buAutoNum type="arabicPeriod"/>
            </a:pPr>
            <a:r>
              <a:rPr lang="it-IT" sz="1400" dirty="0" smtClean="0"/>
              <a:t>Che cosa succede alla fine? Descrivete la reazione della ragazza  che trova per ultima il libro</a:t>
            </a:r>
          </a:p>
          <a:p>
            <a:pPr marL="342900" indent="-342900">
              <a:buAutoNum type="arabicPeriod"/>
            </a:pPr>
            <a:endParaRPr lang="it-IT" sz="1400" dirty="0" smtClean="0"/>
          </a:p>
        </p:txBody>
      </p:sp>
    </p:spTree>
    <p:extLst>
      <p:ext uri="{BB962C8B-B14F-4D97-AF65-F5344CB8AC3E}">
        <p14:creationId xmlns:p14="http://schemas.microsoft.com/office/powerpoint/2010/main" val="858044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62" y="323852"/>
            <a:ext cx="417431" cy="707510"/>
          </a:xfrm>
          <a:prstGeom prst="rect">
            <a:avLst/>
          </a:prstGeom>
        </p:spPr>
      </p:pic>
      <p:sp>
        <p:nvSpPr>
          <p:cNvPr id="3" name="Rettangolo 2"/>
          <p:cNvSpPr/>
          <p:nvPr/>
        </p:nvSpPr>
        <p:spPr>
          <a:xfrm>
            <a:off x="623794" y="552101"/>
            <a:ext cx="8127243" cy="307777"/>
          </a:xfrm>
          <a:prstGeom prst="rect">
            <a:avLst/>
          </a:prstGeom>
        </p:spPr>
        <p:txBody>
          <a:bodyPr wrap="square">
            <a:spAutoFit/>
          </a:bodyPr>
          <a:lstStyle/>
          <a:p>
            <a:r>
              <a:rPr lang="it-IT" sz="1400" b="1" dirty="0" smtClean="0"/>
              <a:t>Att.6  </a:t>
            </a:r>
            <a:r>
              <a:rPr lang="it-IT" sz="1400" b="1" dirty="0"/>
              <a:t>D</a:t>
            </a:r>
            <a:r>
              <a:rPr lang="it-IT" sz="1400" b="1" dirty="0" smtClean="0"/>
              <a:t>ate il titolo al corto che avete appena visto.</a:t>
            </a:r>
            <a:endParaRPr lang="it-IT" sz="1400" dirty="0" smtClean="0"/>
          </a:p>
        </p:txBody>
      </p:sp>
      <p:pic>
        <p:nvPicPr>
          <p:cNvPr id="1026"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101" y="1455095"/>
            <a:ext cx="6136042" cy="3143250"/>
          </a:xfrm>
          <a:prstGeom prst="rect">
            <a:avLst/>
          </a:prstGeom>
        </p:spPr>
        <p:style>
          <a:lnRef idx="2">
            <a:schemeClr val="accent1"/>
          </a:lnRef>
          <a:fillRef idx="1">
            <a:schemeClr val="lt1"/>
          </a:fillRef>
          <a:effectRef idx="0">
            <a:schemeClr val="accent1"/>
          </a:effectRef>
          <a:fontRef idx="minor">
            <a:schemeClr val="dk1"/>
          </a:fontRef>
        </p:style>
      </p:pic>
      <p:sp>
        <p:nvSpPr>
          <p:cNvPr id="5" name="Rettangolo 4"/>
          <p:cNvSpPr/>
          <p:nvPr/>
        </p:nvSpPr>
        <p:spPr>
          <a:xfrm>
            <a:off x="5049672" y="1853487"/>
            <a:ext cx="1883390" cy="77792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4400" b="1" dirty="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it-IT" sz="4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itolo</a:t>
            </a:r>
            <a:endParaRPr lang="it-IT" sz="4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62" y="4731343"/>
            <a:ext cx="417431" cy="707510"/>
          </a:xfrm>
          <a:prstGeom prst="rect">
            <a:avLst/>
          </a:prstGeom>
        </p:spPr>
      </p:pic>
      <p:sp>
        <p:nvSpPr>
          <p:cNvPr id="7" name="Rettangolo 6"/>
          <p:cNvSpPr/>
          <p:nvPr/>
        </p:nvSpPr>
        <p:spPr>
          <a:xfrm>
            <a:off x="623794" y="4959592"/>
            <a:ext cx="8127243" cy="307777"/>
          </a:xfrm>
          <a:prstGeom prst="rect">
            <a:avLst/>
          </a:prstGeom>
        </p:spPr>
        <p:txBody>
          <a:bodyPr wrap="square">
            <a:spAutoFit/>
          </a:bodyPr>
          <a:lstStyle/>
          <a:p>
            <a:r>
              <a:rPr lang="it-IT" sz="1400" b="1" dirty="0" smtClean="0"/>
              <a:t>Att.7  Trovate la parola. </a:t>
            </a:r>
            <a:r>
              <a:rPr lang="it-IT" sz="1400" b="1" dirty="0"/>
              <a:t>I</a:t>
            </a:r>
            <a:r>
              <a:rPr lang="it-IT" sz="1400" b="1" dirty="0" smtClean="0"/>
              <a:t>l fenomeno descritto nel cortometraggio in italiano si chiama</a:t>
            </a:r>
            <a:endParaRPr lang="it-IT" sz="1400" dirty="0" smtClean="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101" y="5302218"/>
            <a:ext cx="2267803" cy="1368241"/>
          </a:xfrm>
          <a:prstGeom prst="rect">
            <a:avLst/>
          </a:prstGeom>
          <a:ln>
            <a:solidFill>
              <a:schemeClr val="tx2"/>
            </a:solidFill>
          </a:ln>
        </p:spPr>
      </p:pic>
      <p:sp>
        <p:nvSpPr>
          <p:cNvPr id="8" name="CasellaDiTesto 7"/>
          <p:cNvSpPr txBox="1"/>
          <p:nvPr/>
        </p:nvSpPr>
        <p:spPr>
          <a:xfrm>
            <a:off x="3804170" y="5601617"/>
            <a:ext cx="4251485" cy="769441"/>
          </a:xfrm>
          <a:prstGeom prst="rect">
            <a:avLst/>
          </a:prstGeom>
          <a:noFill/>
        </p:spPr>
        <p:txBody>
          <a:bodyPr wrap="none" rtlCol="0">
            <a:spAutoFit/>
          </a:bodyPr>
          <a:lstStyle/>
          <a:p>
            <a:r>
              <a:rPr lang="it-IT" sz="4400" dirty="0"/>
              <a:t>P</a:t>
            </a:r>
            <a:r>
              <a:rPr lang="it-IT" sz="4400" dirty="0" smtClean="0"/>
              <a:t> _ _ _ A </a:t>
            </a:r>
            <a:r>
              <a:rPr lang="it-IT" sz="4400" dirty="0"/>
              <a:t>L</a:t>
            </a:r>
            <a:r>
              <a:rPr lang="it-IT" sz="4400" dirty="0" smtClean="0"/>
              <a:t> _ _ _ O</a:t>
            </a:r>
            <a:endParaRPr lang="it-IT" sz="4400" dirty="0"/>
          </a:p>
        </p:txBody>
      </p:sp>
    </p:spTree>
    <p:extLst>
      <p:ext uri="{BB962C8B-B14F-4D97-AF65-F5344CB8AC3E}">
        <p14:creationId xmlns:p14="http://schemas.microsoft.com/office/powerpoint/2010/main" val="2427160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llibraio.it/wp-content/uploads/2017/12/libreria-vuota-982x54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2" y="-35232"/>
            <a:ext cx="9144000" cy="69648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869177" y="51805"/>
            <a:ext cx="7181332" cy="858191"/>
          </a:xfrm>
          <a:prstGeom prst="rect">
            <a:avLst/>
          </a:prstGeom>
          <a:noFill/>
          <a:ln>
            <a:noFill/>
          </a:ln>
          <a:effectLst/>
        </p:spPr>
        <p:txBody>
          <a:bodyPr vert="horz" wrap="square" lIns="0" tIns="179331"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4400" b="1" i="0" u="none" strike="noStrike" cap="none" normalizeH="0" baseline="0" dirty="0" smtClean="0">
                <a:ln>
                  <a:noFill/>
                </a:ln>
                <a:effectLst/>
                <a:latin typeface="+mj-lt"/>
                <a:cs typeface="Arial" pitchFamily="34" charset="0"/>
              </a:rPr>
              <a:t>Case italiane senza libri </a:t>
            </a:r>
          </a:p>
        </p:txBody>
      </p:sp>
      <p:sp>
        <p:nvSpPr>
          <p:cNvPr id="3" name="Rettangolo 2"/>
          <p:cNvSpPr/>
          <p:nvPr/>
        </p:nvSpPr>
        <p:spPr>
          <a:xfrm>
            <a:off x="0" y="6596390"/>
            <a:ext cx="2501005" cy="261610"/>
          </a:xfrm>
          <a:prstGeom prst="rect">
            <a:avLst/>
          </a:prstGeom>
        </p:spPr>
        <p:txBody>
          <a:bodyPr wrap="none">
            <a:spAutoFit/>
          </a:bodyPr>
          <a:lstStyle/>
          <a:p>
            <a:pPr lvl="0" algn="ctr" eaLnBrk="0" fontAlgn="base" hangingPunct="0">
              <a:spcBef>
                <a:spcPct val="0"/>
              </a:spcBef>
              <a:spcAft>
                <a:spcPct val="0"/>
              </a:spcAft>
            </a:pPr>
            <a:r>
              <a:rPr lang="it-IT" altLang="it-IT" sz="1100" b="1" dirty="0">
                <a:latin typeface="Roboto Slab"/>
                <a:cs typeface="Arial" pitchFamily="34" charset="0"/>
              </a:rPr>
              <a:t>di </a:t>
            </a:r>
            <a:r>
              <a:rPr lang="it-IT" altLang="it-IT" sz="1100" b="1" dirty="0">
                <a:latin typeface="Roboto Slab"/>
                <a:cs typeface="Arial" pitchFamily="34" charset="0"/>
                <a:hlinkClick r:id="rId4" tooltip="Redazione Il Libraio"/>
              </a:rPr>
              <a:t>Redazione Il Libraio</a:t>
            </a:r>
            <a:r>
              <a:rPr lang="it-IT" altLang="it-IT" sz="1100" b="1" dirty="0">
                <a:latin typeface="Roboto Slab"/>
                <a:cs typeface="Arial" pitchFamily="34" charset="0"/>
              </a:rPr>
              <a:t> |</a:t>
            </a:r>
            <a:r>
              <a:rPr lang="it-IT" altLang="it-IT" sz="1100" dirty="0">
                <a:latin typeface="Roboto Slab"/>
                <a:cs typeface="Arial" pitchFamily="34" charset="0"/>
              </a:rPr>
              <a:t> 29.12.2017</a:t>
            </a:r>
          </a:p>
        </p:txBody>
      </p:sp>
      <p:sp>
        <p:nvSpPr>
          <p:cNvPr id="6" name="CasellaDiTesto 5"/>
          <p:cNvSpPr txBox="1"/>
          <p:nvPr/>
        </p:nvSpPr>
        <p:spPr>
          <a:xfrm>
            <a:off x="869177" y="6103287"/>
            <a:ext cx="7635921" cy="338554"/>
          </a:xfrm>
          <a:prstGeom prst="rect">
            <a:avLst/>
          </a:prstGeom>
          <a:noFill/>
        </p:spPr>
        <p:txBody>
          <a:bodyPr wrap="square" rtlCol="0">
            <a:spAutoFit/>
          </a:bodyPr>
          <a:lstStyle/>
          <a:p>
            <a:pPr algn="ctr"/>
            <a:r>
              <a:rPr lang="it-IT" sz="1600" b="1" dirty="0" smtClean="0">
                <a:latin typeface="Roboto Slab"/>
              </a:rPr>
              <a:t>Famiglie per numero di libri posseduti. Anno 2016, per 100 famiglie</a:t>
            </a:r>
            <a:endParaRPr lang="it-IT" sz="1600" b="1" dirty="0">
              <a:latin typeface="Roboto Slab"/>
            </a:endParaRPr>
          </a:p>
        </p:txBody>
      </p:sp>
      <p:pic>
        <p:nvPicPr>
          <p:cNvPr id="13" name="Picture 2" descr="istat"/>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16734"/>
          <a:stretch/>
        </p:blipFill>
        <p:spPr bwMode="auto">
          <a:xfrm>
            <a:off x="1742087" y="3957587"/>
            <a:ext cx="5491492" cy="21457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854734" y="4476439"/>
            <a:ext cx="646271" cy="369332"/>
          </a:xfrm>
          <a:prstGeom prst="rect">
            <a:avLst/>
          </a:prstGeom>
          <a:noFill/>
        </p:spPr>
        <p:txBody>
          <a:bodyPr wrap="square" rtlCol="0">
            <a:spAutoFit/>
          </a:bodyPr>
          <a:lstStyle/>
          <a:p>
            <a:pPr algn="ctr"/>
            <a:r>
              <a:rPr lang="it-IT" dirty="0" smtClean="0"/>
              <a:t>10,1</a:t>
            </a:r>
            <a:endParaRPr lang="it-IT" dirty="0"/>
          </a:p>
        </p:txBody>
      </p:sp>
      <p:sp>
        <p:nvSpPr>
          <p:cNvPr id="15" name="CasellaDiTesto 14"/>
          <p:cNvSpPr txBox="1"/>
          <p:nvPr/>
        </p:nvSpPr>
        <p:spPr>
          <a:xfrm>
            <a:off x="2501004" y="4109407"/>
            <a:ext cx="646271" cy="369332"/>
          </a:xfrm>
          <a:prstGeom prst="rect">
            <a:avLst/>
          </a:prstGeom>
          <a:noFill/>
        </p:spPr>
        <p:txBody>
          <a:bodyPr wrap="square" rtlCol="0">
            <a:spAutoFit/>
          </a:bodyPr>
          <a:lstStyle/>
          <a:p>
            <a:r>
              <a:rPr lang="it-IT" dirty="0" smtClean="0"/>
              <a:t>14,3</a:t>
            </a:r>
            <a:endParaRPr lang="it-IT" dirty="0"/>
          </a:p>
        </p:txBody>
      </p:sp>
      <p:sp>
        <p:nvSpPr>
          <p:cNvPr id="16" name="CasellaDiTesto 15"/>
          <p:cNvSpPr txBox="1"/>
          <p:nvPr/>
        </p:nvSpPr>
        <p:spPr>
          <a:xfrm>
            <a:off x="3030716" y="4120781"/>
            <a:ext cx="646271" cy="369332"/>
          </a:xfrm>
          <a:prstGeom prst="rect">
            <a:avLst/>
          </a:prstGeom>
          <a:noFill/>
        </p:spPr>
        <p:txBody>
          <a:bodyPr wrap="square" rtlCol="0">
            <a:spAutoFit/>
          </a:bodyPr>
          <a:lstStyle/>
          <a:p>
            <a:pPr algn="ctr"/>
            <a:r>
              <a:rPr lang="it-IT" dirty="0" smtClean="0"/>
              <a:t>13,9</a:t>
            </a:r>
            <a:endParaRPr lang="it-IT" dirty="0"/>
          </a:p>
        </p:txBody>
      </p:sp>
      <p:sp>
        <p:nvSpPr>
          <p:cNvPr id="17" name="CasellaDiTesto 16"/>
          <p:cNvSpPr txBox="1"/>
          <p:nvPr/>
        </p:nvSpPr>
        <p:spPr>
          <a:xfrm>
            <a:off x="3625861" y="3753723"/>
            <a:ext cx="646271" cy="369332"/>
          </a:xfrm>
          <a:prstGeom prst="rect">
            <a:avLst/>
          </a:prstGeom>
          <a:noFill/>
        </p:spPr>
        <p:txBody>
          <a:bodyPr wrap="square" rtlCol="0">
            <a:spAutoFit/>
          </a:bodyPr>
          <a:lstStyle/>
          <a:p>
            <a:pPr algn="ctr"/>
            <a:r>
              <a:rPr lang="it-IT" dirty="0" smtClean="0"/>
              <a:t>18,0</a:t>
            </a:r>
            <a:endParaRPr lang="it-IT" dirty="0"/>
          </a:p>
        </p:txBody>
      </p:sp>
      <p:sp>
        <p:nvSpPr>
          <p:cNvPr id="18" name="CasellaDiTesto 17"/>
          <p:cNvSpPr txBox="1"/>
          <p:nvPr/>
        </p:nvSpPr>
        <p:spPr>
          <a:xfrm>
            <a:off x="4248862" y="3847943"/>
            <a:ext cx="646271" cy="369332"/>
          </a:xfrm>
          <a:prstGeom prst="rect">
            <a:avLst/>
          </a:prstGeom>
          <a:noFill/>
        </p:spPr>
        <p:txBody>
          <a:bodyPr wrap="square" rtlCol="0">
            <a:spAutoFit/>
          </a:bodyPr>
          <a:lstStyle/>
          <a:p>
            <a:pPr algn="ctr"/>
            <a:r>
              <a:rPr lang="it-IT" dirty="0" smtClean="0"/>
              <a:t>17,0</a:t>
            </a:r>
            <a:endParaRPr lang="it-IT" dirty="0"/>
          </a:p>
        </p:txBody>
      </p:sp>
      <p:sp>
        <p:nvSpPr>
          <p:cNvPr id="19" name="CasellaDiTesto 18"/>
          <p:cNvSpPr txBox="1"/>
          <p:nvPr/>
        </p:nvSpPr>
        <p:spPr>
          <a:xfrm>
            <a:off x="4818932" y="4291773"/>
            <a:ext cx="646271" cy="369332"/>
          </a:xfrm>
          <a:prstGeom prst="rect">
            <a:avLst/>
          </a:prstGeom>
          <a:noFill/>
        </p:spPr>
        <p:txBody>
          <a:bodyPr wrap="square" rtlCol="0">
            <a:spAutoFit/>
          </a:bodyPr>
          <a:lstStyle/>
          <a:p>
            <a:pPr algn="ctr"/>
            <a:r>
              <a:rPr lang="it-IT" dirty="0" smtClean="0"/>
              <a:t>11,8</a:t>
            </a:r>
            <a:endParaRPr lang="it-IT" dirty="0"/>
          </a:p>
        </p:txBody>
      </p:sp>
      <p:sp>
        <p:nvSpPr>
          <p:cNvPr id="20" name="CasellaDiTesto 19"/>
          <p:cNvSpPr txBox="1"/>
          <p:nvPr/>
        </p:nvSpPr>
        <p:spPr>
          <a:xfrm>
            <a:off x="5398034" y="4661105"/>
            <a:ext cx="646271" cy="369332"/>
          </a:xfrm>
          <a:prstGeom prst="rect">
            <a:avLst/>
          </a:prstGeom>
          <a:noFill/>
        </p:spPr>
        <p:txBody>
          <a:bodyPr wrap="square" rtlCol="0">
            <a:spAutoFit/>
          </a:bodyPr>
          <a:lstStyle/>
          <a:p>
            <a:pPr algn="ctr"/>
            <a:r>
              <a:rPr lang="it-IT" dirty="0" smtClean="0"/>
              <a:t>7.01</a:t>
            </a:r>
            <a:endParaRPr lang="it-IT" dirty="0"/>
          </a:p>
        </p:txBody>
      </p:sp>
      <p:sp>
        <p:nvSpPr>
          <p:cNvPr id="21" name="CasellaDiTesto 20"/>
          <p:cNvSpPr txBox="1"/>
          <p:nvPr/>
        </p:nvSpPr>
        <p:spPr>
          <a:xfrm>
            <a:off x="6044305" y="4661105"/>
            <a:ext cx="646271" cy="369332"/>
          </a:xfrm>
          <a:prstGeom prst="rect">
            <a:avLst/>
          </a:prstGeom>
          <a:noFill/>
        </p:spPr>
        <p:txBody>
          <a:bodyPr wrap="square" rtlCol="0">
            <a:spAutoFit/>
          </a:bodyPr>
          <a:lstStyle/>
          <a:p>
            <a:r>
              <a:rPr lang="it-IT" dirty="0" smtClean="0"/>
              <a:t>7,3</a:t>
            </a:r>
            <a:endParaRPr lang="it-IT" dirty="0"/>
          </a:p>
        </p:txBody>
      </p:sp>
      <p:sp>
        <p:nvSpPr>
          <p:cNvPr id="22" name="CasellaDiTesto 21"/>
          <p:cNvSpPr txBox="1"/>
          <p:nvPr/>
        </p:nvSpPr>
        <p:spPr>
          <a:xfrm>
            <a:off x="6587308" y="5185438"/>
            <a:ext cx="646271" cy="369332"/>
          </a:xfrm>
          <a:prstGeom prst="rect">
            <a:avLst/>
          </a:prstGeom>
          <a:noFill/>
        </p:spPr>
        <p:txBody>
          <a:bodyPr wrap="square" rtlCol="0">
            <a:spAutoFit/>
          </a:bodyPr>
          <a:lstStyle/>
          <a:p>
            <a:r>
              <a:rPr lang="it-IT" dirty="0" smtClean="0"/>
              <a:t>0,53</a:t>
            </a:r>
            <a:endParaRPr lang="it-IT" dirty="0"/>
          </a:p>
        </p:txBody>
      </p:sp>
      <p:sp>
        <p:nvSpPr>
          <p:cNvPr id="12" name="CasellaDiTesto 11"/>
          <p:cNvSpPr txBox="1"/>
          <p:nvPr/>
        </p:nvSpPr>
        <p:spPr>
          <a:xfrm>
            <a:off x="869177" y="2639395"/>
            <a:ext cx="7524324" cy="1077218"/>
          </a:xfrm>
          <a:prstGeom prst="rect">
            <a:avLst/>
          </a:prstGeom>
          <a:noFill/>
        </p:spPr>
        <p:txBody>
          <a:bodyPr wrap="square" rtlCol="0">
            <a:spAutoFit/>
          </a:bodyPr>
          <a:lstStyle/>
          <a:p>
            <a:r>
              <a:rPr lang="it-IT" sz="1600" b="1" dirty="0" err="1" smtClean="0"/>
              <a:t>Att</a:t>
            </a:r>
            <a:r>
              <a:rPr lang="it-IT" sz="1600" b="1" dirty="0" smtClean="0"/>
              <a:t>. 8. osserva il grafico n° 1 e completa.</a:t>
            </a:r>
          </a:p>
          <a:p>
            <a:endParaRPr lang="it-IT" sz="1600" b="1" dirty="0" smtClean="0"/>
          </a:p>
          <a:p>
            <a:r>
              <a:rPr lang="it-IT" sz="1600" dirty="0"/>
              <a:t> </a:t>
            </a:r>
            <a:r>
              <a:rPr lang="it-IT" sz="1600" dirty="0" smtClean="0"/>
              <a:t> ………. </a:t>
            </a:r>
            <a:r>
              <a:rPr lang="it-IT" sz="1600" dirty="0"/>
              <a:t>f</a:t>
            </a:r>
            <a:r>
              <a:rPr lang="it-IT" sz="1600" dirty="0" smtClean="0"/>
              <a:t>amiglia italiana su ……….non possiede libri. Solo il …………% possiede tra 51 e 100 libri in casa.  </a:t>
            </a:r>
            <a:endParaRPr lang="it-IT" sz="1600" dirty="0"/>
          </a:p>
        </p:txBody>
      </p:sp>
      <p:sp>
        <p:nvSpPr>
          <p:cNvPr id="24" name="CasellaDiTesto 23"/>
          <p:cNvSpPr txBox="1"/>
          <p:nvPr/>
        </p:nvSpPr>
        <p:spPr>
          <a:xfrm>
            <a:off x="175912" y="4123055"/>
            <a:ext cx="501650"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z="1200" b="1" dirty="0" smtClean="0"/>
              <a:t>1</a:t>
            </a:r>
            <a:endParaRPr lang="it-IT" sz="1200" b="1" dirty="0"/>
          </a:p>
        </p:txBody>
      </p:sp>
    </p:spTree>
    <p:extLst>
      <p:ext uri="{BB962C8B-B14F-4D97-AF65-F5344CB8AC3E}">
        <p14:creationId xmlns:p14="http://schemas.microsoft.com/office/powerpoint/2010/main" val="130849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o 10"/>
          <p:cNvGrpSpPr/>
          <p:nvPr/>
        </p:nvGrpSpPr>
        <p:grpSpPr>
          <a:xfrm>
            <a:off x="708204" y="1024362"/>
            <a:ext cx="7288377" cy="5589545"/>
            <a:chOff x="155575" y="462363"/>
            <a:chExt cx="4085349" cy="3090212"/>
          </a:xfrm>
        </p:grpSpPr>
        <p:pic>
          <p:nvPicPr>
            <p:cNvPr id="4098" name="Picture 2" descr="istat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575" y="472556"/>
              <a:ext cx="4085349" cy="3080019"/>
            </a:xfrm>
            <a:prstGeom prst="rect">
              <a:avLst/>
            </a:prstGeom>
          </p:spPr>
          <p:style>
            <a:lnRef idx="2">
              <a:schemeClr val="accent1"/>
            </a:lnRef>
            <a:fillRef idx="1">
              <a:schemeClr val="lt1"/>
            </a:fillRef>
            <a:effectRef idx="0">
              <a:schemeClr val="accent1"/>
            </a:effectRef>
            <a:fontRef idx="minor">
              <a:schemeClr val="dk1"/>
            </a:fontRef>
          </p:style>
        </p:pic>
        <p:sp>
          <p:nvSpPr>
            <p:cNvPr id="10" name="CasellaDiTesto 9"/>
            <p:cNvSpPr txBox="1"/>
            <p:nvPr/>
          </p:nvSpPr>
          <p:spPr>
            <a:xfrm>
              <a:off x="155575" y="462363"/>
              <a:ext cx="501650" cy="18717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z="1600" b="1" dirty="0" smtClean="0"/>
                <a:t>2</a:t>
              </a:r>
              <a:endParaRPr lang="it-IT" sz="1600" b="1" dirty="0"/>
            </a:p>
          </p:txBody>
        </p:sp>
      </p:grpSp>
      <p:sp>
        <p:nvSpPr>
          <p:cNvPr id="13" name="CasellaDiTesto 12"/>
          <p:cNvSpPr txBox="1"/>
          <p:nvPr/>
        </p:nvSpPr>
        <p:spPr>
          <a:xfrm>
            <a:off x="545941" y="340980"/>
            <a:ext cx="7820025" cy="338554"/>
          </a:xfrm>
          <a:prstGeom prst="rect">
            <a:avLst/>
          </a:prstGeom>
          <a:noFill/>
        </p:spPr>
        <p:txBody>
          <a:bodyPr wrap="square" rtlCol="0">
            <a:spAutoFit/>
          </a:bodyPr>
          <a:lstStyle/>
          <a:p>
            <a:r>
              <a:rPr lang="it-IT" sz="1600" b="1" dirty="0" err="1" smtClean="0"/>
              <a:t>Att</a:t>
            </a:r>
            <a:r>
              <a:rPr lang="it-IT" sz="1600" b="1" dirty="0" smtClean="0"/>
              <a:t>. 9 In coppia osservate molto attentamente i 3 grafici e poi fate le attività. </a:t>
            </a:r>
            <a:endParaRPr lang="it-IT" sz="1600" b="1" dirty="0"/>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19" y="239397"/>
            <a:ext cx="356974" cy="541720"/>
          </a:xfrm>
          <a:prstGeom prst="rect">
            <a:avLst/>
          </a:prstGeom>
        </p:spPr>
      </p:pic>
    </p:spTree>
    <p:extLst>
      <p:ext uri="{BB962C8B-B14F-4D97-AF65-F5344CB8AC3E}">
        <p14:creationId xmlns:p14="http://schemas.microsoft.com/office/powerpoint/2010/main" val="2173882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3877</TotalTime>
  <Words>2401</Words>
  <Application>Microsoft Office PowerPoint</Application>
  <PresentationFormat>Presentazione su schermo (4:3)</PresentationFormat>
  <Paragraphs>407</Paragraphs>
  <Slides>27</Slides>
  <Notes>2</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Mara</dc:creator>
  <cp:lastModifiedBy>Mara</cp:lastModifiedBy>
  <cp:revision>139</cp:revision>
  <dcterms:created xsi:type="dcterms:W3CDTF">2018-05-23T12:54:26Z</dcterms:created>
  <dcterms:modified xsi:type="dcterms:W3CDTF">2019-04-07T18:28:40Z</dcterms:modified>
</cp:coreProperties>
</file>